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4"/>
  </p:sldMasterIdLst>
  <p:notesMasterIdLst>
    <p:notesMasterId r:id="rId16"/>
  </p:notesMasterIdLst>
  <p:handoutMasterIdLst>
    <p:handoutMasterId r:id="rId17"/>
  </p:handoutMasterIdLst>
  <p:sldIdLst>
    <p:sldId id="353" r:id="rId5"/>
    <p:sldId id="305" r:id="rId6"/>
    <p:sldId id="281" r:id="rId7"/>
    <p:sldId id="354" r:id="rId8"/>
    <p:sldId id="355" r:id="rId9"/>
    <p:sldId id="356" r:id="rId10"/>
    <p:sldId id="357" r:id="rId11"/>
    <p:sldId id="358" r:id="rId12"/>
    <p:sldId id="359" r:id="rId13"/>
    <p:sldId id="360" r:id="rId14"/>
    <p:sldId id="361" r:id="rId15"/>
  </p:sldIdLst>
  <p:sldSz cx="9144000" cy="6858000" type="screen4x3"/>
  <p:notesSz cx="6858000" cy="9313863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302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4D17" initials="R" lastIdx="2" clrIdx="0"/>
  <p:cmAuthor id="1" name="Candice Hwang" initials="CH" lastIdx="0" clrIdx="1"/>
  <p:cmAuthor id="2" name="Meghan O'Connell" initials="MO" lastIdx="7" clrIdx="2"/>
  <p:cmAuthor id="3" name="Paul Wilson" initials="" lastIdx="28" clrIdx="3"/>
  <p:cmAuthor id="4" name="Helen Saxenian" initials="HS" lastIdx="4" clrIdx="4">
    <p:extLst>
      <p:ext uri="{19B8F6BF-5375-455C-9EA6-DF929625EA0E}">
        <p15:presenceInfo xmlns:p15="http://schemas.microsoft.com/office/powerpoint/2012/main" userId="44da638aa1a181e4" providerId="Windows Live"/>
      </p:ext>
    </p:extLst>
  </p:cmAuthor>
  <p:cmAuthor id="5" name="Author" initials="A" lastIdx="16" clrIdx="5">
    <p:extLst>
      <p:ext uri="{19B8F6BF-5375-455C-9EA6-DF929625EA0E}">
        <p15:presenceInfo xmlns:p15="http://schemas.microsoft.com/office/powerpoint/2012/main" userId="Autho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2726"/>
    <a:srgbClr val="000000"/>
    <a:srgbClr val="F7F7F7"/>
    <a:srgbClr val="636466"/>
    <a:srgbClr val="313231"/>
    <a:srgbClr val="00A6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6DB8666-00E6-4E14-8060-91F867E3DC1C}" v="12" dt="2020-04-01T16:07:37.2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65" autoAdjust="0"/>
    <p:restoredTop sz="94683" autoAdjust="0"/>
  </p:normalViewPr>
  <p:slideViewPr>
    <p:cSldViewPr snapToGrid="0">
      <p:cViewPr varScale="1">
        <p:scale>
          <a:sx n="68" d="100"/>
          <a:sy n="68" d="100"/>
        </p:scale>
        <p:origin x="432" y="54"/>
      </p:cViewPr>
      <p:guideLst>
        <p:guide orient="horz" pos="2160"/>
        <p:guide pos="2880"/>
        <p:guide orient="horz" pos="30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2" d="100"/>
          <a:sy n="62" d="100"/>
        </p:scale>
        <p:origin x="3125" y="4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gs" Target="tags/tag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ina Shaw" userId="14dc42a2-bfa6-4b75-b011-e3e8d16be8df" providerId="ADAL" clId="{66DB8666-00E6-4E14-8060-91F867E3DC1C}"/>
    <pc:docChg chg="undo custSel addSld delSld modSld">
      <pc:chgData name="Christina Shaw" userId="14dc42a2-bfa6-4b75-b011-e3e8d16be8df" providerId="ADAL" clId="{66DB8666-00E6-4E14-8060-91F867E3DC1C}" dt="2020-04-01T16:07:39.731" v="27" actId="2696"/>
      <pc:docMkLst>
        <pc:docMk/>
      </pc:docMkLst>
      <pc:sldChg chg="add">
        <pc:chgData name="Christina Shaw" userId="14dc42a2-bfa6-4b75-b011-e3e8d16be8df" providerId="ADAL" clId="{66DB8666-00E6-4E14-8060-91F867E3DC1C}" dt="2020-04-01T16:01:49.281" v="5"/>
        <pc:sldMkLst>
          <pc:docMk/>
          <pc:sldMk cId="4161316538" sldId="281"/>
        </pc:sldMkLst>
      </pc:sldChg>
      <pc:sldChg chg="del">
        <pc:chgData name="Christina Shaw" userId="14dc42a2-bfa6-4b75-b011-e3e8d16be8df" providerId="ADAL" clId="{66DB8666-00E6-4E14-8060-91F867E3DC1C}" dt="2020-04-01T16:03:35.951" v="12" actId="2696"/>
        <pc:sldMkLst>
          <pc:docMk/>
          <pc:sldMk cId="1687845149" sldId="284"/>
        </pc:sldMkLst>
      </pc:sldChg>
      <pc:sldChg chg="del">
        <pc:chgData name="Christina Shaw" userId="14dc42a2-bfa6-4b75-b011-e3e8d16be8df" providerId="ADAL" clId="{66DB8666-00E6-4E14-8060-91F867E3DC1C}" dt="2020-04-01T16:03:14.385" v="8" actId="2696"/>
        <pc:sldMkLst>
          <pc:docMk/>
          <pc:sldMk cId="1658239975" sldId="286"/>
        </pc:sldMkLst>
      </pc:sldChg>
      <pc:sldChg chg="add del">
        <pc:chgData name="Christina Shaw" userId="14dc42a2-bfa6-4b75-b011-e3e8d16be8df" providerId="ADAL" clId="{66DB8666-00E6-4E14-8060-91F867E3DC1C}" dt="2020-04-01T16:06:29.781" v="20" actId="2696"/>
        <pc:sldMkLst>
          <pc:docMk/>
          <pc:sldMk cId="877393826" sldId="303"/>
        </pc:sldMkLst>
      </pc:sldChg>
      <pc:sldChg chg="add">
        <pc:chgData name="Christina Shaw" userId="14dc42a2-bfa6-4b75-b011-e3e8d16be8df" providerId="ADAL" clId="{66DB8666-00E6-4E14-8060-91F867E3DC1C}" dt="2020-04-01T16:01:40.179" v="3"/>
        <pc:sldMkLst>
          <pc:docMk/>
          <pc:sldMk cId="3095954908" sldId="305"/>
        </pc:sldMkLst>
      </pc:sldChg>
      <pc:sldChg chg="del">
        <pc:chgData name="Christina Shaw" userId="14dc42a2-bfa6-4b75-b011-e3e8d16be8df" providerId="ADAL" clId="{66DB8666-00E6-4E14-8060-91F867E3DC1C}" dt="2020-04-01T16:07:12.732" v="23" actId="2696"/>
        <pc:sldMkLst>
          <pc:docMk/>
          <pc:sldMk cId="154010978" sldId="310"/>
        </pc:sldMkLst>
      </pc:sldChg>
      <pc:sldChg chg="del">
        <pc:chgData name="Christina Shaw" userId="14dc42a2-bfa6-4b75-b011-e3e8d16be8df" providerId="ADAL" clId="{66DB8666-00E6-4E14-8060-91F867E3DC1C}" dt="2020-04-01T16:07:28.438" v="25" actId="2696"/>
        <pc:sldMkLst>
          <pc:docMk/>
          <pc:sldMk cId="510957951" sldId="311"/>
        </pc:sldMkLst>
      </pc:sldChg>
      <pc:sldChg chg="del">
        <pc:chgData name="Christina Shaw" userId="14dc42a2-bfa6-4b75-b011-e3e8d16be8df" providerId="ADAL" clId="{66DB8666-00E6-4E14-8060-91F867E3DC1C}" dt="2020-04-01T16:01:18.689" v="2" actId="2696"/>
        <pc:sldMkLst>
          <pc:docMk/>
          <pc:sldMk cId="3147047705" sldId="331"/>
        </pc:sldMkLst>
      </pc:sldChg>
      <pc:sldChg chg="del">
        <pc:chgData name="Christina Shaw" userId="14dc42a2-bfa6-4b75-b011-e3e8d16be8df" providerId="ADAL" clId="{66DB8666-00E6-4E14-8060-91F867E3DC1C}" dt="2020-04-01T16:03:23.877" v="10" actId="2696"/>
        <pc:sldMkLst>
          <pc:docMk/>
          <pc:sldMk cId="115102810" sldId="338"/>
        </pc:sldMkLst>
      </pc:sldChg>
      <pc:sldChg chg="del">
        <pc:chgData name="Christina Shaw" userId="14dc42a2-bfa6-4b75-b011-e3e8d16be8df" providerId="ADAL" clId="{66DB8666-00E6-4E14-8060-91F867E3DC1C}" dt="2020-04-01T16:04:19.399" v="14" actId="2696"/>
        <pc:sldMkLst>
          <pc:docMk/>
          <pc:sldMk cId="3265185041" sldId="343"/>
        </pc:sldMkLst>
      </pc:sldChg>
      <pc:sldChg chg="del">
        <pc:chgData name="Christina Shaw" userId="14dc42a2-bfa6-4b75-b011-e3e8d16be8df" providerId="ADAL" clId="{66DB8666-00E6-4E14-8060-91F867E3DC1C}" dt="2020-04-01T16:07:39.731" v="27" actId="2696"/>
        <pc:sldMkLst>
          <pc:docMk/>
          <pc:sldMk cId="3331790994" sldId="347"/>
        </pc:sldMkLst>
      </pc:sldChg>
      <pc:sldChg chg="del">
        <pc:chgData name="Christina Shaw" userId="14dc42a2-bfa6-4b75-b011-e3e8d16be8df" providerId="ADAL" clId="{66DB8666-00E6-4E14-8060-91F867E3DC1C}" dt="2020-04-01T16:01:42.475" v="4" actId="2696"/>
        <pc:sldMkLst>
          <pc:docMk/>
          <pc:sldMk cId="1270232457" sldId="351"/>
        </pc:sldMkLst>
      </pc:sldChg>
      <pc:sldChg chg="del">
        <pc:chgData name="Christina Shaw" userId="14dc42a2-bfa6-4b75-b011-e3e8d16be8df" providerId="ADAL" clId="{66DB8666-00E6-4E14-8060-91F867E3DC1C}" dt="2020-04-01T16:01:52.753" v="6" actId="2696"/>
        <pc:sldMkLst>
          <pc:docMk/>
          <pc:sldMk cId="1726567989" sldId="352"/>
        </pc:sldMkLst>
      </pc:sldChg>
      <pc:sldChg chg="modSp add">
        <pc:chgData name="Christina Shaw" userId="14dc42a2-bfa6-4b75-b011-e3e8d16be8df" providerId="ADAL" clId="{66DB8666-00E6-4E14-8060-91F867E3DC1C}" dt="2020-04-01T16:01:16.298" v="1" actId="27636"/>
        <pc:sldMkLst>
          <pc:docMk/>
          <pc:sldMk cId="3117653926" sldId="353"/>
        </pc:sldMkLst>
        <pc:spChg chg="mod">
          <ac:chgData name="Christina Shaw" userId="14dc42a2-bfa6-4b75-b011-e3e8d16be8df" providerId="ADAL" clId="{66DB8666-00E6-4E14-8060-91F867E3DC1C}" dt="2020-04-01T16:01:16.298" v="1" actId="27636"/>
          <ac:spMkLst>
            <pc:docMk/>
            <pc:sldMk cId="3117653926" sldId="353"/>
            <ac:spMk id="3" creationId="{00000000-0000-0000-0000-000000000000}"/>
          </ac:spMkLst>
        </pc:spChg>
      </pc:sldChg>
      <pc:sldChg chg="add">
        <pc:chgData name="Christina Shaw" userId="14dc42a2-bfa6-4b75-b011-e3e8d16be8df" providerId="ADAL" clId="{66DB8666-00E6-4E14-8060-91F867E3DC1C}" dt="2020-04-01T16:03:12.048" v="7"/>
        <pc:sldMkLst>
          <pc:docMk/>
          <pc:sldMk cId="1110420322" sldId="354"/>
        </pc:sldMkLst>
      </pc:sldChg>
      <pc:sldChg chg="add">
        <pc:chgData name="Christina Shaw" userId="14dc42a2-bfa6-4b75-b011-e3e8d16be8df" providerId="ADAL" clId="{66DB8666-00E6-4E14-8060-91F867E3DC1C}" dt="2020-04-01T16:03:21.576" v="9"/>
        <pc:sldMkLst>
          <pc:docMk/>
          <pc:sldMk cId="2034683136" sldId="355"/>
        </pc:sldMkLst>
      </pc:sldChg>
      <pc:sldChg chg="add">
        <pc:chgData name="Christina Shaw" userId="14dc42a2-bfa6-4b75-b011-e3e8d16be8df" providerId="ADAL" clId="{66DB8666-00E6-4E14-8060-91F867E3DC1C}" dt="2020-04-01T16:03:33.539" v="11"/>
        <pc:sldMkLst>
          <pc:docMk/>
          <pc:sldMk cId="2790510661" sldId="356"/>
        </pc:sldMkLst>
      </pc:sldChg>
      <pc:sldChg chg="add">
        <pc:chgData name="Christina Shaw" userId="14dc42a2-bfa6-4b75-b011-e3e8d16be8df" providerId="ADAL" clId="{66DB8666-00E6-4E14-8060-91F867E3DC1C}" dt="2020-04-01T16:04:17.129" v="13"/>
        <pc:sldMkLst>
          <pc:docMk/>
          <pc:sldMk cId="1538088502" sldId="357"/>
        </pc:sldMkLst>
      </pc:sldChg>
      <pc:sldChg chg="modSp add">
        <pc:chgData name="Christina Shaw" userId="14dc42a2-bfa6-4b75-b011-e3e8d16be8df" providerId="ADAL" clId="{66DB8666-00E6-4E14-8060-91F867E3DC1C}" dt="2020-04-01T16:06:40.367" v="21" actId="14100"/>
        <pc:sldMkLst>
          <pc:docMk/>
          <pc:sldMk cId="1103829503" sldId="358"/>
        </pc:sldMkLst>
        <pc:spChg chg="mod">
          <ac:chgData name="Christina Shaw" userId="14dc42a2-bfa6-4b75-b011-e3e8d16be8df" providerId="ADAL" clId="{66DB8666-00E6-4E14-8060-91F867E3DC1C}" dt="2020-04-01T16:06:40.367" v="21" actId="14100"/>
          <ac:spMkLst>
            <pc:docMk/>
            <pc:sldMk cId="1103829503" sldId="358"/>
            <ac:spMk id="3" creationId="{A032836C-114D-431B-B61B-7FE33DA5C427}"/>
          </ac:spMkLst>
        </pc:spChg>
      </pc:sldChg>
      <pc:sldChg chg="add del">
        <pc:chgData name="Christina Shaw" userId="14dc42a2-bfa6-4b75-b011-e3e8d16be8df" providerId="ADAL" clId="{66DB8666-00E6-4E14-8060-91F867E3DC1C}" dt="2020-04-01T16:06:07.770" v="18" actId="2696"/>
        <pc:sldMkLst>
          <pc:docMk/>
          <pc:sldMk cId="2990677771" sldId="358"/>
        </pc:sldMkLst>
      </pc:sldChg>
      <pc:sldChg chg="add">
        <pc:chgData name="Christina Shaw" userId="14dc42a2-bfa6-4b75-b011-e3e8d16be8df" providerId="ADAL" clId="{66DB8666-00E6-4E14-8060-91F867E3DC1C}" dt="2020-04-01T16:07:09.705" v="22"/>
        <pc:sldMkLst>
          <pc:docMk/>
          <pc:sldMk cId="3562191380" sldId="359"/>
        </pc:sldMkLst>
      </pc:sldChg>
      <pc:sldChg chg="add">
        <pc:chgData name="Christina Shaw" userId="14dc42a2-bfa6-4b75-b011-e3e8d16be8df" providerId="ADAL" clId="{66DB8666-00E6-4E14-8060-91F867E3DC1C}" dt="2020-04-01T16:07:25.346" v="24"/>
        <pc:sldMkLst>
          <pc:docMk/>
          <pc:sldMk cId="3552766024" sldId="360"/>
        </pc:sldMkLst>
      </pc:sldChg>
      <pc:sldChg chg="add">
        <pc:chgData name="Christina Shaw" userId="14dc42a2-bfa6-4b75-b011-e3e8d16be8df" providerId="ADAL" clId="{66DB8666-00E6-4E14-8060-91F867E3DC1C}" dt="2020-04-01T16:07:37.290" v="26"/>
        <pc:sldMkLst>
          <pc:docMk/>
          <pc:sldMk cId="3026723245" sldId="361"/>
        </pc:sldMkLst>
      </pc:sldChg>
    </pc:docChg>
  </pc:docChgLst>
  <pc:docChgLst>
    <pc:chgData name="Christina Shaw" userId="14dc42a2-bfa6-4b75-b011-e3e8d16be8df" providerId="ADAL" clId="{2F06DF19-68BC-443F-A3C0-8389F0B1EA8E}"/>
    <pc:docChg chg="custSel modSld">
      <pc:chgData name="Christina Shaw" userId="14dc42a2-bfa6-4b75-b011-e3e8d16be8df" providerId="ADAL" clId="{2F06DF19-68BC-443F-A3C0-8389F0B1EA8E}" dt="2020-02-21T21:33:44.140" v="19" actId="1035"/>
      <pc:docMkLst>
        <pc:docMk/>
      </pc:docMkLst>
      <pc:sldChg chg="addSp delSp modSp">
        <pc:chgData name="Christina Shaw" userId="14dc42a2-bfa6-4b75-b011-e3e8d16be8df" providerId="ADAL" clId="{2F06DF19-68BC-443F-A3C0-8389F0B1EA8E}" dt="2020-02-21T21:33:44.140" v="19" actId="1035"/>
        <pc:sldMkLst>
          <pc:docMk/>
          <pc:sldMk cId="3147047705" sldId="331"/>
        </pc:sldMkLst>
        <pc:spChg chg="mod">
          <ac:chgData name="Christina Shaw" userId="14dc42a2-bfa6-4b75-b011-e3e8d16be8df" providerId="ADAL" clId="{2F06DF19-68BC-443F-A3C0-8389F0B1EA8E}" dt="2020-02-21T21:32:33.248" v="1" actId="27636"/>
          <ac:spMkLst>
            <pc:docMk/>
            <pc:sldMk cId="3147047705" sldId="331"/>
            <ac:spMk id="2" creationId="{00000000-0000-0000-0000-000000000000}"/>
          </ac:spMkLst>
        </pc:spChg>
        <pc:spChg chg="mod">
          <ac:chgData name="Christina Shaw" userId="14dc42a2-bfa6-4b75-b011-e3e8d16be8df" providerId="ADAL" clId="{2F06DF19-68BC-443F-A3C0-8389F0B1EA8E}" dt="2020-02-21T21:33:39.445" v="12" actId="1076"/>
          <ac:spMkLst>
            <pc:docMk/>
            <pc:sldMk cId="3147047705" sldId="331"/>
            <ac:spMk id="3" creationId="{00000000-0000-0000-0000-000000000000}"/>
          </ac:spMkLst>
        </pc:spChg>
        <pc:spChg chg="mod">
          <ac:chgData name="Christina Shaw" userId="14dc42a2-bfa6-4b75-b011-e3e8d16be8df" providerId="ADAL" clId="{2F06DF19-68BC-443F-A3C0-8389F0B1EA8E}" dt="2020-02-21T21:33:01.269" v="7" actId="1076"/>
          <ac:spMkLst>
            <pc:docMk/>
            <pc:sldMk cId="3147047705" sldId="331"/>
            <ac:spMk id="4" creationId="{00000000-0000-0000-0000-000000000000}"/>
          </ac:spMkLst>
        </pc:spChg>
        <pc:picChg chg="add del mod">
          <ac:chgData name="Christina Shaw" userId="14dc42a2-bfa6-4b75-b011-e3e8d16be8df" providerId="ADAL" clId="{2F06DF19-68BC-443F-A3C0-8389F0B1EA8E}" dt="2020-02-21T21:33:14.022" v="9" actId="931"/>
          <ac:picMkLst>
            <pc:docMk/>
            <pc:sldMk cId="3147047705" sldId="331"/>
            <ac:picMk id="7" creationId="{A894FF45-160D-4937-9D6F-906D660224B9}"/>
          </ac:picMkLst>
        </pc:picChg>
        <pc:picChg chg="add mod">
          <ac:chgData name="Christina Shaw" userId="14dc42a2-bfa6-4b75-b011-e3e8d16be8df" providerId="ADAL" clId="{2F06DF19-68BC-443F-A3C0-8389F0B1EA8E}" dt="2020-02-21T21:33:44.140" v="19" actId="1035"/>
          <ac:picMkLst>
            <pc:docMk/>
            <pc:sldMk cId="3147047705" sldId="331"/>
            <ac:picMk id="8" creationId="{88909BEA-ABD3-4528-907A-F5CE5B48BA0D}"/>
          </ac:picMkLst>
        </pc:pic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828352C-296D-42CA-A463-2F57CA5FDD8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3"/>
            <a:ext cx="2971800" cy="46760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BA4262-8931-415F-B1B5-714E4C9050D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3"/>
            <a:ext cx="2971800" cy="46760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877759-450C-42D8-80EB-C7C116B7354F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B4A24C-AFCB-4A6C-8554-AA6AFB4FE50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46262"/>
            <a:ext cx="2971800" cy="4676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3D771F-EE24-4F8A-A41F-EFDA7574D80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846262"/>
            <a:ext cx="2971800" cy="4676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038770-CBDE-4243-BE4F-2124BDA91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481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35AAEE-3CD4-46D4-B6B1-0D5AAD7F8252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4085"/>
            <a:ext cx="5486400" cy="4191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6554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6554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B44793-9554-4379-906D-F78EEC415C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510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44793-9554-4379-906D-F78EEC415CF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3214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44793-9554-4379-906D-F78EEC415CF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4333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44793-9554-4379-906D-F78EEC415CF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228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44793-9554-4379-906D-F78EEC415CF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0972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44793-9554-4379-906D-F78EEC415CF8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656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emf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solidFill>
          <a:srgbClr val="F7F7F7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94682" y="2566214"/>
            <a:ext cx="7924800" cy="1600200"/>
          </a:xfrm>
        </p:spPr>
        <p:txBody>
          <a:bodyPr anchor="b" anchorCtr="0"/>
          <a:lstStyle>
            <a:lvl1pPr algn="l">
              <a:lnSpc>
                <a:spcPts val="4000"/>
              </a:lnSpc>
              <a:defRPr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4681" y="4136032"/>
            <a:ext cx="6248400" cy="609600"/>
          </a:xfrm>
        </p:spPr>
        <p:txBody>
          <a:bodyPr/>
          <a:lstStyle>
            <a:lvl1pPr marL="0" indent="0" algn="l">
              <a:buNone/>
              <a:defRPr sz="2800" b="0" i="0">
                <a:solidFill>
                  <a:schemeClr val="accent2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794701" y="5723986"/>
            <a:ext cx="4343400" cy="652709"/>
          </a:xfrm>
          <a:noFill/>
        </p:spPr>
        <p:txBody>
          <a:bodyPr/>
          <a:lstStyle>
            <a:lvl1pPr marL="0" marR="0" indent="-342900" algn="l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400" b="0" i="0" baseline="0">
                <a:solidFill>
                  <a:schemeClr val="accent3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edit Presentation Location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Click to edit Presentation Date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 hasCustomPrompt="1"/>
          </p:nvPr>
        </p:nvSpPr>
        <p:spPr>
          <a:xfrm>
            <a:off x="794701" y="6360124"/>
            <a:ext cx="3665639" cy="304800"/>
          </a:xfrm>
        </p:spPr>
        <p:txBody>
          <a:bodyPr>
            <a:normAutofit/>
          </a:bodyPr>
          <a:lstStyle>
            <a:lvl1pPr marL="0">
              <a:spcBef>
                <a:spcPts val="0"/>
              </a:spcBef>
              <a:buNone/>
              <a:defRPr sz="1100" b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/>
              <a:t>Click to edit presenter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911513" y="4162348"/>
            <a:ext cx="7486564" cy="0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LNCT-logo_ƒ-100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757" y="650478"/>
            <a:ext cx="3179046" cy="114445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with content">
    <p:bg>
      <p:bgPr>
        <a:blipFill dpi="0"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3AD3A415-422C-478D-AA41-E452CDDA710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80204139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think-cell Slide" r:id="rId5" imgW="530" imgH="531" progId="TCLayout.ActiveDocument.1">
                  <p:embed/>
                </p:oleObj>
              </mc:Choice>
              <mc:Fallback>
                <p:oleObj name="think-cell Slide" r:id="rId5" imgW="530" imgH="531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3AD3A415-422C-478D-AA41-E452CDDA710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>
            <a:lvl1pPr algn="l">
              <a:buFont typeface="Arial" pitchFamily="34" charset="0"/>
              <a:buNone/>
              <a:defRPr sz="24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053038"/>
          </a:xfrm>
        </p:spPr>
        <p:txBody>
          <a:bodyPr/>
          <a:lstStyle>
            <a:lvl1pPr>
              <a:buClr>
                <a:schemeClr val="accent1"/>
              </a:buClr>
              <a:buFont typeface="Wingdings" pitchFamily="2" charset="2"/>
              <a:buChar char="§"/>
              <a:defRPr sz="2000" b="0" i="0">
                <a:solidFill>
                  <a:srgbClr val="313231"/>
                </a:solidFill>
                <a:latin typeface="Arial"/>
                <a:cs typeface="Arial"/>
              </a:defRPr>
            </a:lvl1pPr>
            <a:lvl2pPr>
              <a:buClr>
                <a:schemeClr val="accent1"/>
              </a:buClr>
              <a:buFont typeface="Wingdings" pitchFamily="2" charset="2"/>
              <a:buChar char="§"/>
              <a:defRPr sz="1800" b="0" i="0">
                <a:solidFill>
                  <a:srgbClr val="313231"/>
                </a:solidFill>
                <a:latin typeface="Arial"/>
                <a:cs typeface="Arial"/>
              </a:defRPr>
            </a:lvl2pPr>
            <a:lvl3pPr>
              <a:buClr>
                <a:schemeClr val="accent1"/>
              </a:buClr>
              <a:buFont typeface="Wingdings" pitchFamily="2" charset="2"/>
              <a:buChar char="§"/>
              <a:defRPr sz="1600" b="0" i="0">
                <a:solidFill>
                  <a:srgbClr val="313231"/>
                </a:solidFill>
                <a:latin typeface="Arial"/>
                <a:cs typeface="Arial"/>
              </a:defRPr>
            </a:lvl3pPr>
            <a:lvl4pPr>
              <a:buClr>
                <a:schemeClr val="accent1"/>
              </a:buClr>
              <a:buFont typeface="Wingdings" pitchFamily="2" charset="2"/>
              <a:buChar char="§"/>
              <a:defRPr sz="1400" b="0" i="0">
                <a:solidFill>
                  <a:srgbClr val="313231"/>
                </a:solidFill>
                <a:latin typeface="Arial"/>
                <a:cs typeface="Arial"/>
              </a:defRPr>
            </a:lvl4pPr>
            <a:lvl5pPr>
              <a:buClr>
                <a:schemeClr val="accent1"/>
              </a:buClr>
              <a:buFont typeface="Wingdings" pitchFamily="2" charset="2"/>
              <a:buChar char="§"/>
              <a:defRPr sz="1200" b="0" i="0">
                <a:solidFill>
                  <a:srgbClr val="31323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1524000"/>
            <a:ext cx="8229600" cy="609600"/>
          </a:xfrm>
        </p:spPr>
        <p:txBody>
          <a:bodyPr/>
          <a:lstStyle>
            <a:lvl1pPr>
              <a:buNone/>
              <a:defRPr sz="2200" b="1" baseline="0">
                <a:solidFill>
                  <a:srgbClr val="313231"/>
                </a:solidFill>
              </a:defRPr>
            </a:lvl1pPr>
          </a:lstStyle>
          <a:p>
            <a:pPr lvl="0"/>
            <a:r>
              <a:rPr lang="en-US" dirty="0"/>
              <a:t>Click to edit main sentence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63392" y="60082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rgbClr val="636466"/>
                </a:solidFill>
                <a:latin typeface="Museo Sans 300"/>
                <a:cs typeface="Museo Sans 300"/>
              </a:defRPr>
            </a:lvl1pPr>
          </a:lstStyle>
          <a:p>
            <a:r>
              <a:rPr lang="en-US" dirty="0" err="1">
                <a:solidFill>
                  <a:schemeClr val="tx2"/>
                </a:solidFill>
                <a:latin typeface="Arial"/>
                <a:cs typeface="Arial"/>
              </a:rPr>
              <a:t>www.lnct.global</a:t>
            </a:r>
            <a:r>
              <a:rPr lang="en-US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| </a:t>
            </a:r>
            <a:fld id="{2459FD92-E8AB-4F86-BA9A-090210CAFD7B}" type="slidenum">
              <a:rPr lang="en-US" smtClean="0">
                <a:latin typeface="Arial"/>
                <a:cs typeface="Arial"/>
              </a:rPr>
              <a:pPr/>
              <a:t>‹#›</a:t>
            </a:fld>
            <a:endParaRPr lang="en-US" dirty="0">
              <a:solidFill>
                <a:srgbClr val="E32726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able format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t">
            <a:normAutofit/>
          </a:bodyPr>
          <a:lstStyle>
            <a:lvl1pPr algn="l">
              <a:buFont typeface="Arial" pitchFamily="34" charset="0"/>
              <a:buNone/>
              <a:defRPr sz="24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63392" y="60082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rgbClr val="636466"/>
                </a:solidFill>
                <a:latin typeface="Museo Sans 300"/>
                <a:cs typeface="Museo Sans 300"/>
              </a:defRPr>
            </a:lvl1pPr>
          </a:lstStyle>
          <a:p>
            <a:r>
              <a:rPr lang="en-US" dirty="0" err="1">
                <a:solidFill>
                  <a:schemeClr val="tx2"/>
                </a:solidFill>
                <a:latin typeface="Arial"/>
                <a:cs typeface="Arial"/>
              </a:rPr>
              <a:t>www.lnct.global</a:t>
            </a:r>
            <a:r>
              <a:rPr lang="en-US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| </a:t>
            </a:r>
            <a:fld id="{2459FD92-E8AB-4F86-BA9A-090210CAFD7B}" type="slidenum">
              <a:rPr lang="en-US" smtClean="0">
                <a:latin typeface="Arial"/>
                <a:cs typeface="Arial"/>
              </a:rPr>
              <a:pPr/>
              <a:t>‹#›</a:t>
            </a:fld>
            <a:endParaRPr lang="en-US" dirty="0">
              <a:solidFill>
                <a:srgbClr val="E32726"/>
              </a:solidFill>
              <a:latin typeface="Arial"/>
              <a:cs typeface="Arial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2870640"/>
            <a:ext cx="8229600" cy="2352364"/>
          </a:xfrm>
        </p:spPr>
        <p:txBody>
          <a:bodyPr/>
          <a:lstStyle>
            <a:lvl1pPr marL="457200" indent="-457200">
              <a:buClr>
                <a:schemeClr val="accent1"/>
              </a:buClr>
              <a:buFont typeface="Wingdings" charset="2"/>
              <a:buChar char="§"/>
              <a:defRPr sz="2000" b="0" i="0">
                <a:solidFill>
                  <a:srgbClr val="313231"/>
                </a:solidFill>
                <a:latin typeface="Arial"/>
                <a:cs typeface="Arial"/>
              </a:defRPr>
            </a:lvl1pPr>
            <a:lvl2pPr marL="800100" indent="-342900">
              <a:buClr>
                <a:schemeClr val="accent1"/>
              </a:buClr>
              <a:buFont typeface="Wingdings" charset="2"/>
              <a:buChar char="§"/>
              <a:defRPr sz="1800" b="0" i="0">
                <a:solidFill>
                  <a:srgbClr val="313231"/>
                </a:solidFill>
                <a:latin typeface="Arial"/>
                <a:cs typeface="Arial"/>
              </a:defRPr>
            </a:lvl2pPr>
            <a:lvl3pPr marL="1257300" indent="-342900">
              <a:buClr>
                <a:schemeClr val="accent1"/>
              </a:buClr>
              <a:buFont typeface="Wingdings" charset="2"/>
              <a:buChar char="§"/>
              <a:defRPr sz="1600" b="0" i="0">
                <a:solidFill>
                  <a:srgbClr val="313231"/>
                </a:solidFill>
                <a:latin typeface="Arial"/>
                <a:cs typeface="Arial"/>
              </a:defRPr>
            </a:lvl3pPr>
            <a:lvl4pPr marL="1714500" indent="-342900">
              <a:buClr>
                <a:schemeClr val="accent1"/>
              </a:buClr>
              <a:buFont typeface="Wingdings" charset="2"/>
              <a:buChar char="§"/>
              <a:defRPr sz="1400" b="0" i="0">
                <a:solidFill>
                  <a:srgbClr val="313231"/>
                </a:solidFill>
                <a:latin typeface="Arial"/>
                <a:cs typeface="Arial"/>
              </a:defRPr>
            </a:lvl4pPr>
            <a:lvl5pPr>
              <a:buClr>
                <a:schemeClr val="accent1"/>
              </a:buClr>
              <a:buFont typeface="Wingdings" charset="2"/>
              <a:buChar char="§"/>
              <a:defRPr sz="1200" b="0" i="0">
                <a:solidFill>
                  <a:srgbClr val="31323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 hasCustomPrompt="1"/>
          </p:nvPr>
        </p:nvSpPr>
        <p:spPr>
          <a:xfrm>
            <a:off x="457200" y="1539705"/>
            <a:ext cx="8229600" cy="1174353"/>
          </a:xfrm>
          <a:solidFill>
            <a:schemeClr val="tx2">
              <a:lumMod val="40000"/>
              <a:lumOff val="60000"/>
              <a:alpha val="50000"/>
            </a:schemeClr>
          </a:solidFill>
          <a:ln>
            <a:noFill/>
          </a:ln>
        </p:spPr>
        <p:txBody>
          <a:bodyPr anchor="ctr"/>
          <a:lstStyle>
            <a:lvl1pPr marL="457200" indent="-457200">
              <a:buClr>
                <a:srgbClr val="00A6B6"/>
              </a:buClr>
              <a:buFontTx/>
              <a:buNone/>
              <a:defRPr sz="2000" b="0" i="0" baseline="0">
                <a:solidFill>
                  <a:schemeClr val="accent2"/>
                </a:solidFill>
                <a:latin typeface="Arial"/>
                <a:cs typeface="Arial"/>
              </a:defRPr>
            </a:lvl1pPr>
            <a:lvl2pPr marL="800100" indent="-342900">
              <a:buClr>
                <a:srgbClr val="00A6B6"/>
              </a:buClr>
              <a:buFontTx/>
              <a:buNone/>
              <a:defRPr sz="1800" b="0" i="0">
                <a:solidFill>
                  <a:srgbClr val="313231"/>
                </a:solidFill>
                <a:latin typeface="Museo Slab 300"/>
                <a:cs typeface="Museo Slab 300"/>
              </a:defRPr>
            </a:lvl2pPr>
            <a:lvl3pPr marL="1257300" indent="-342900">
              <a:buClr>
                <a:srgbClr val="00A6B6"/>
              </a:buClr>
              <a:buFontTx/>
              <a:buNone/>
              <a:defRPr sz="1600" b="0" i="0">
                <a:solidFill>
                  <a:srgbClr val="313231"/>
                </a:solidFill>
                <a:latin typeface="Museo Slab 300"/>
                <a:cs typeface="Museo Slab 300"/>
              </a:defRPr>
            </a:lvl3pPr>
            <a:lvl4pPr marL="1714500" indent="-342900">
              <a:buClr>
                <a:srgbClr val="00A6B6"/>
              </a:buClr>
              <a:buFontTx/>
              <a:buNone/>
              <a:defRPr sz="1400" b="0" i="0">
                <a:solidFill>
                  <a:srgbClr val="313231"/>
                </a:solidFill>
                <a:latin typeface="Museo Slab 300"/>
                <a:cs typeface="Museo Slab 300"/>
              </a:defRPr>
            </a:lvl4pPr>
            <a:lvl5pPr>
              <a:buClr>
                <a:srgbClr val="00A6B6"/>
              </a:buClr>
              <a:buFontTx/>
              <a:buNone/>
              <a:defRPr sz="1200" b="0" i="0">
                <a:solidFill>
                  <a:srgbClr val="313231"/>
                </a:solidFill>
                <a:latin typeface="Museo Slab 300"/>
                <a:cs typeface="Museo Slab 300"/>
              </a:defRPr>
            </a:lvl5pPr>
          </a:lstStyle>
          <a:p>
            <a:pPr lvl="0"/>
            <a:r>
              <a:rPr lang="en-US" dirty="0"/>
              <a:t>“Pull Quote Style”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able forma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3269040"/>
            <a:ext cx="8229600" cy="1143000"/>
          </a:xfrm>
        </p:spPr>
        <p:txBody>
          <a:bodyPr anchor="b" anchorCtr="0">
            <a:normAutofit/>
          </a:bodyPr>
          <a:lstStyle>
            <a:lvl1pPr algn="l">
              <a:buFont typeface="Arial" pitchFamily="34" charset="0"/>
              <a:buNone/>
              <a:defRPr sz="3200" b="0" i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Section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106" y="635459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bg1"/>
                </a:solidFill>
                <a:latin typeface="Museo Sans 300"/>
                <a:cs typeface="Museo Sans 300"/>
              </a:defRPr>
            </a:lvl1pPr>
          </a:lstStyle>
          <a:p>
            <a:pPr algn="l"/>
            <a:fld id="{2459FD92-E8AB-4F86-BA9A-090210CAFD7B}" type="slidenum">
              <a:rPr lang="en-US" smtClean="0">
                <a:latin typeface="Arial"/>
                <a:cs typeface="Arial"/>
              </a:rPr>
              <a:pPr algn="l"/>
              <a:t>‹#›</a:t>
            </a:fld>
            <a:r>
              <a:rPr lang="en-US" dirty="0">
                <a:latin typeface="Arial"/>
                <a:cs typeface="Arial"/>
              </a:rPr>
              <a:t> | </a:t>
            </a:r>
            <a:r>
              <a:rPr lang="en-US" dirty="0" err="1">
                <a:latin typeface="Arial"/>
                <a:cs typeface="Arial"/>
              </a:rPr>
              <a:t>www.lnct.global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vmlDrawing" Target="../drawings/vmlDrawing1.v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9FA83FBE-BDBE-4E27-B50F-44D4FCD414D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7"/>
            </p:custDataLst>
            <p:extLst>
              <p:ext uri="{D42A27DB-BD31-4B8C-83A1-F6EECF244321}">
                <p14:modId xmlns:p14="http://schemas.microsoft.com/office/powerpoint/2010/main" val="149485253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 Slide" r:id="rId8" imgW="530" imgH="531" progId="TCLayout.ActiveDocument.1">
                  <p:embed/>
                </p:oleObj>
              </mc:Choice>
              <mc:Fallback>
                <p:oleObj name="think-cell Slide" r:id="rId8" imgW="530" imgH="531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9FA83FBE-BDBE-4E27-B50F-44D4FCD414D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srgbClr val="6E6553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srgbClr val="6E6553">
                  <a:tint val="75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6" r:id="rId3"/>
    <p:sldLayoutId id="2147483677" r:id="rId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i="0" kern="1200">
          <a:solidFill>
            <a:schemeClr val="accent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Font typeface="Wingdings" charset="2"/>
        <a:buChar char="§"/>
        <a:defRPr sz="3200" b="0" i="0" kern="1200">
          <a:solidFill>
            <a:schemeClr val="accent3"/>
          </a:solidFill>
          <a:latin typeface="Arial"/>
          <a:ea typeface="+mn-ea"/>
          <a:cs typeface="Arial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1"/>
        </a:buClr>
        <a:buFont typeface="Wingdings" charset="2"/>
        <a:buChar char="§"/>
        <a:defRPr sz="2800" b="0" i="0" kern="1200">
          <a:solidFill>
            <a:schemeClr val="accent3"/>
          </a:solidFill>
          <a:latin typeface="Arial"/>
          <a:ea typeface="+mn-ea"/>
          <a:cs typeface="Arial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" charset="2"/>
        <a:buChar char="§"/>
        <a:defRPr lang="en-US" sz="4400" b="0" i="0" kern="1200" dirty="0">
          <a:solidFill>
            <a:schemeClr val="accent3"/>
          </a:solidFill>
          <a:latin typeface="Arial"/>
          <a:ea typeface="+mj-ea"/>
          <a:cs typeface="Arial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" charset="2"/>
        <a:buChar char="§"/>
        <a:defRPr sz="2000" b="0" i="0" kern="1200">
          <a:solidFill>
            <a:schemeClr val="accent3"/>
          </a:solidFill>
          <a:latin typeface="Arial"/>
          <a:ea typeface="+mn-ea"/>
          <a:cs typeface="Arial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" charset="2"/>
        <a:buChar char="§"/>
        <a:defRPr sz="2000" b="0" i="0" kern="1200">
          <a:solidFill>
            <a:schemeClr val="accent3"/>
          </a:solidFill>
          <a:latin typeface="Arial"/>
          <a:ea typeface="+mn-ea"/>
          <a:cs typeface="Arial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immunizationevidence.or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86/605033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2339" y="2531011"/>
            <a:ext cx="7924800" cy="1600200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Обоснование необходимости инвестирования в иммунизацию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83685" y="4446528"/>
            <a:ext cx="6271440" cy="737121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Иммунизация - это эффективное и экономически выгодное вложение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794701" y="5623003"/>
            <a:ext cx="7615028" cy="737121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Примечание: данная презентация в значительной степени основывается на материалах  Европейской библиотеки ВОЗ по пропаганде иммунизации и проекта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VoICE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Сборника фактических данных о ценности иммунизации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Пересмотрено 6 ноября 2019 года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8909BEA-ABD3-4528-907A-F5CE5B48BA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7022" y="4018667"/>
            <a:ext cx="1446663" cy="1452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76539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912B5-FE99-4A0D-B4F1-4AB69D7EA0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691933" cy="1143000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Sylfaen" panose="010A0502050306030303" pitchFamily="18" charset="0"/>
              </a:rPr>
              <a:t>Использование данных для демонстрации того, что иммунизация вашей страны дает очевидные результаты в отношении здоровья (и ещё больше нужно сделать) (1/2)</a:t>
            </a:r>
            <a:endParaRPr lang="en-US" dirty="0">
              <a:latin typeface="Sylfaen" panose="010A0502050306030303" pitchFamily="18" charset="0"/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F626D1D3-5C32-46A4-BCA3-370B805395B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598398"/>
          <a:ext cx="8256218" cy="4494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1160">
                  <a:extLst>
                    <a:ext uri="{9D8B030D-6E8A-4147-A177-3AD203B41FA5}">
                      <a16:colId xmlns:a16="http://schemas.microsoft.com/office/drawing/2014/main" val="390586330"/>
                    </a:ext>
                  </a:extLst>
                </a:gridCol>
                <a:gridCol w="5565058">
                  <a:extLst>
                    <a:ext uri="{9D8B030D-6E8A-4147-A177-3AD203B41FA5}">
                      <a16:colId xmlns:a16="http://schemas.microsoft.com/office/drawing/2014/main" val="1200782510"/>
                    </a:ext>
                  </a:extLst>
                </a:gridCol>
              </a:tblGrid>
              <a:tr h="378613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Sylfaen" panose="010A0502050306030303" pitchFamily="18" charset="0"/>
                        </a:rPr>
                        <a:t>Потребность в данных</a:t>
                      </a:r>
                      <a:endParaRPr lang="en-US" sz="1600" dirty="0">
                        <a:latin typeface="Sylfaen" panose="010A050205030603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Sylfaen" panose="010A0502050306030303" pitchFamily="18" charset="0"/>
                        </a:rPr>
                        <a:t>Пример гипотетического анализа</a:t>
                      </a:r>
                      <a:r>
                        <a:rPr lang="en-US" sz="1600" dirty="0">
                          <a:latin typeface="Sylfaen" panose="010A0502050306030303" pitchFamily="18" charset="0"/>
                        </a:rPr>
                        <a:t>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8736081"/>
                  </a:ext>
                </a:extLst>
              </a:tr>
              <a:tr h="771748">
                <a:tc>
                  <a:txBody>
                    <a:bodyPr/>
                    <a:lstStyle/>
                    <a:p>
                      <a:r>
                        <a:rPr lang="ru-RU" sz="1400" b="0" dirty="0">
                          <a:latin typeface="Sylfaen" panose="010A0502050306030303" pitchFamily="18" charset="0"/>
                        </a:rPr>
                        <a:t>Смертность от болезней, предотвращаемых вакцинацией по времени</a:t>
                      </a:r>
                      <a:endParaRPr lang="en-US" sz="1400" b="0" dirty="0">
                        <a:latin typeface="Sylfaen" panose="010A05020503060303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Sylfaen" panose="010A0502050306030303" pitchFamily="18" charset="0"/>
                        </a:rPr>
                        <a:t>С нашей программой иммунизации смертность от кори снизилась на 80% (смертность на 100,000 чел.) с 1990 года.</a:t>
                      </a:r>
                      <a:endParaRPr lang="en-US" sz="1400" dirty="0">
                        <a:latin typeface="Sylfaen" panose="010A050205030603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2608205"/>
                  </a:ext>
                </a:extLst>
              </a:tr>
              <a:tr h="1672120">
                <a:tc>
                  <a:txBody>
                    <a:bodyPr/>
                    <a:lstStyle/>
                    <a:p>
                      <a:r>
                        <a:rPr lang="ru-RU" sz="1400" b="0" dirty="0">
                          <a:latin typeface="Sylfaen" panose="010A0502050306030303" pitchFamily="18" charset="0"/>
                        </a:rPr>
                        <a:t>Смертность от болезней, предотвращаемых вакциной, которая еще не была введена, прогнозируемый охвата вакцинацией, эффективность вакцинации</a:t>
                      </a:r>
                      <a:endParaRPr lang="en-US" sz="1400" b="0" dirty="0">
                        <a:latin typeface="Sylfaen" panose="010A05020503060303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Sylfaen" panose="010A0502050306030303" pitchFamily="18" charset="0"/>
                        </a:rPr>
                        <a:t>С введением </a:t>
                      </a:r>
                      <a:r>
                        <a:rPr lang="ru-RU" sz="1400" dirty="0" err="1">
                          <a:latin typeface="Sylfaen" panose="010A0502050306030303" pitchFamily="18" charset="0"/>
                        </a:rPr>
                        <a:t>ротавирусной</a:t>
                      </a:r>
                      <a:r>
                        <a:rPr lang="ru-RU" sz="1400" dirty="0">
                          <a:latin typeface="Sylfaen" panose="010A0502050306030303" pitchFamily="18" charset="0"/>
                        </a:rPr>
                        <a:t> вакцины мы ожидаем сокращения количества смертей, вызванных диареей, на XX, а число госпитализаций - на YY.</a:t>
                      </a:r>
                      <a:br>
                        <a:rPr lang="en-US" sz="1400" dirty="0">
                          <a:latin typeface="Sylfaen" panose="010A0502050306030303" pitchFamily="18" charset="0"/>
                        </a:rPr>
                      </a:br>
                      <a:br>
                        <a:rPr lang="en-US" sz="1400" dirty="0">
                          <a:latin typeface="Sylfaen" panose="010A0502050306030303" pitchFamily="18" charset="0"/>
                        </a:rPr>
                      </a:br>
                      <a:r>
                        <a:rPr lang="ru-RU" sz="1400" dirty="0">
                          <a:solidFill>
                            <a:schemeClr val="tx1"/>
                          </a:solidFill>
                          <a:latin typeface="Sylfaen" panose="010A0502050306030303" pitchFamily="18" charset="0"/>
                        </a:rPr>
                        <a:t>С введением PCV мы </a:t>
                      </a:r>
                      <a:r>
                        <a:rPr lang="ru-RU" sz="1400" dirty="0">
                          <a:latin typeface="Sylfaen" panose="010A0502050306030303" pitchFamily="18" charset="0"/>
                        </a:rPr>
                        <a:t>ожидаем сокращения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Sylfaen" panose="010A0502050306030303" pitchFamily="18" charset="0"/>
                        </a:rPr>
                        <a:t>количества случаев пневмонии и инвазивных заболеваний и смертей на 33%, а соответствующие больничные</a:t>
                      </a:r>
                      <a:r>
                        <a:rPr lang="ru-RU" sz="1400" baseline="0" dirty="0">
                          <a:solidFill>
                            <a:schemeClr val="tx1"/>
                          </a:solidFill>
                          <a:latin typeface="Sylfaen" panose="010A0502050306030303" pitchFamily="18" charset="0"/>
                        </a:rPr>
                        <a:t>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Sylfaen" panose="010A0502050306030303" pitchFamily="18" charset="0"/>
                        </a:rPr>
                        <a:t>расходы - на YY</a:t>
                      </a:r>
                      <a:endParaRPr lang="en-US" sz="1400" dirty="0">
                        <a:solidFill>
                          <a:schemeClr val="tx1"/>
                        </a:solidFill>
                        <a:latin typeface="Sylfaen" panose="010A050205030603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3544202"/>
                  </a:ext>
                </a:extLst>
              </a:tr>
              <a:tr h="1672120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Sylfaen" panose="010A0502050306030303" pitchFamily="18" charset="0"/>
                        </a:rPr>
                        <a:t>Введения </a:t>
                      </a:r>
                      <a:r>
                        <a:rPr lang="ru-RU" sz="1400" b="0" dirty="0">
                          <a:latin typeface="Sylfaen" panose="010A0502050306030303" pitchFamily="18" charset="0"/>
                        </a:rPr>
                        <a:t>в вашей стране по сравнению со странами-партнерами</a:t>
                      </a:r>
                      <a:endParaRPr lang="en-US" sz="1400" b="0" dirty="0">
                        <a:solidFill>
                          <a:srgbClr val="FF0000"/>
                        </a:solidFill>
                        <a:latin typeface="Sylfaen" panose="010A05020503060303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Sylfaen" panose="010A0502050306030303" pitchFamily="18" charset="0"/>
                        </a:rPr>
                        <a:t>Мы добились значительного прогресса в деле внедрения новых вакцин спасающих жизни, внедрив </a:t>
                      </a:r>
                      <a:r>
                        <a:rPr lang="ru-RU" sz="1400" dirty="0" err="1">
                          <a:latin typeface="Sylfaen" panose="010A0502050306030303" pitchFamily="18" charset="0"/>
                        </a:rPr>
                        <a:t>пентавалентные</a:t>
                      </a:r>
                      <a:r>
                        <a:rPr lang="ru-RU" sz="1400" dirty="0">
                          <a:latin typeface="Sylfaen" panose="010A0502050306030303" pitchFamily="18" charset="0"/>
                        </a:rPr>
                        <a:t> и </a:t>
                      </a:r>
                      <a:r>
                        <a:rPr lang="ru-RU" sz="1400" dirty="0" err="1">
                          <a:latin typeface="Sylfaen" panose="010A0502050306030303" pitchFamily="18" charset="0"/>
                        </a:rPr>
                        <a:t>ротавирусные</a:t>
                      </a:r>
                      <a:r>
                        <a:rPr lang="ru-RU" sz="1400" dirty="0">
                          <a:latin typeface="Sylfaen" panose="010A0502050306030303" pitchFamily="18" charset="0"/>
                        </a:rPr>
                        <a:t> вакцины. Но нужно еще многое сделать. Наши соседние страны развиваются быстрее. Они также ввели вакцины против </a:t>
                      </a:r>
                      <a:r>
                        <a:rPr lang="en-US" sz="1400" dirty="0">
                          <a:latin typeface="Sylfaen" panose="010A0502050306030303" pitchFamily="18" charset="0"/>
                        </a:rPr>
                        <a:t>PCV </a:t>
                      </a:r>
                      <a:r>
                        <a:rPr lang="ru-RU" sz="1400" dirty="0">
                          <a:latin typeface="Sylfaen" panose="010A0502050306030303" pitchFamily="18" charset="0"/>
                        </a:rPr>
                        <a:t>и </a:t>
                      </a:r>
                      <a:r>
                        <a:rPr lang="en-US" sz="1400" dirty="0">
                          <a:latin typeface="Sylfaen" panose="010A0502050306030303" pitchFamily="18" charset="0"/>
                        </a:rPr>
                        <a:t>HPV</a:t>
                      </a:r>
                      <a:r>
                        <a:rPr lang="ru-RU" sz="1400" dirty="0">
                          <a:latin typeface="Sylfaen" panose="010A0502050306030303" pitchFamily="18" charset="0"/>
                        </a:rPr>
                        <a:t>, которые стоят на следующем месте в нашем списке приоритетов. Но нам нужно увеличить наш бюджет, чтобы доставить эти важные вакцины.</a:t>
                      </a:r>
                      <a:endParaRPr lang="en-US" sz="1400" dirty="0">
                        <a:latin typeface="Sylfaen" panose="010A050205030603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7170030"/>
                  </a:ext>
                </a:extLst>
              </a:tr>
            </a:tbl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86234E-E7B5-49ED-9ABB-B961F5835D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>
                <a:solidFill>
                  <a:schemeClr val="tx2"/>
                </a:solidFill>
                <a:latin typeface="Sylfaen" panose="010A0502050306030303" pitchFamily="18" charset="0"/>
                <a:cs typeface="Arial"/>
              </a:rPr>
              <a:t>www.lnct.global </a:t>
            </a:r>
            <a:r>
              <a:rPr lang="en-US">
                <a:latin typeface="Sylfaen" panose="010A0502050306030303" pitchFamily="18" charset="0"/>
                <a:cs typeface="Arial"/>
              </a:rPr>
              <a:t>| </a:t>
            </a:r>
            <a:fld id="{2459FD92-E8AB-4F86-BA9A-090210CAFD7B}" type="slidenum">
              <a:rPr lang="en-US" smtClean="0">
                <a:latin typeface="Sylfaen" panose="010A0502050306030303" pitchFamily="18" charset="0"/>
                <a:cs typeface="Arial"/>
              </a:rPr>
              <a:pPr/>
              <a:t>10</a:t>
            </a:fld>
            <a:endParaRPr lang="en-US" dirty="0">
              <a:solidFill>
                <a:srgbClr val="E32726"/>
              </a:solidFill>
              <a:latin typeface="Sylfaen" panose="010A0502050306030303" pitchFamily="18" charset="0"/>
              <a:cs typeface="Arial"/>
            </a:endParaRPr>
          </a:p>
        </p:txBody>
      </p:sp>
      <p:sp>
        <p:nvSpPr>
          <p:cNvPr id="10" name="Star: 6 Points 9">
            <a:extLst>
              <a:ext uri="{FF2B5EF4-FFF2-40B4-BE49-F238E27FC236}">
                <a16:creationId xmlns:a16="http://schemas.microsoft.com/office/drawing/2014/main" id="{A375ED5A-F028-41BD-A6F6-E56DF2A6A6FD}"/>
              </a:ext>
            </a:extLst>
          </p:cNvPr>
          <p:cNvSpPr/>
          <p:nvPr/>
        </p:nvSpPr>
        <p:spPr>
          <a:xfrm>
            <a:off x="8020435" y="116052"/>
            <a:ext cx="1036467" cy="886742"/>
          </a:xfrm>
          <a:prstGeom prst="star6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Sylfaen" panose="010A0502050306030303" pitchFamily="18" charset="0"/>
              </a:rPr>
              <a:t>Data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80343" y="6335584"/>
            <a:ext cx="878937" cy="24622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ru-RU" sz="500" dirty="0">
                <a:solidFill>
                  <a:schemeClr val="tx2">
                    <a:lumMod val="50000"/>
                  </a:schemeClr>
                </a:solidFill>
                <a:latin typeface="Sylfaen" panose="010A0502050306030303" pitchFamily="18" charset="0"/>
              </a:rPr>
              <a:t>Учебная Сеть для Стран Переходного периода </a:t>
            </a:r>
            <a:endParaRPr lang="en-US" sz="500" dirty="0">
              <a:solidFill>
                <a:schemeClr val="tx2">
                  <a:lumMod val="50000"/>
                </a:schemeClr>
              </a:solidFill>
              <a:latin typeface="Sylfaen" panose="010A0502050306030303" pitchFamily="18" charset="0"/>
            </a:endParaRPr>
          </a:p>
        </p:txBody>
      </p:sp>
      <p:sp>
        <p:nvSpPr>
          <p:cNvPr id="8" name="Star: 6 Points 7">
            <a:extLst>
              <a:ext uri="{FF2B5EF4-FFF2-40B4-BE49-F238E27FC236}">
                <a16:creationId xmlns:a16="http://schemas.microsoft.com/office/drawing/2014/main" id="{802928AB-761B-4E5B-A5F7-B36F013DD2FF}"/>
              </a:ext>
            </a:extLst>
          </p:cNvPr>
          <p:cNvSpPr/>
          <p:nvPr/>
        </p:nvSpPr>
        <p:spPr>
          <a:xfrm>
            <a:off x="8018300" y="113064"/>
            <a:ext cx="1036467" cy="886742"/>
          </a:xfrm>
          <a:prstGeom prst="star6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latin typeface="Sylfaen" panose="010A0502050306030303" pitchFamily="18" charset="0"/>
              </a:rPr>
              <a:t>Данные</a:t>
            </a:r>
            <a:endParaRPr lang="en-US" sz="1000" b="1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27660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A57B2-E5AC-4DCC-974C-2FC061B31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98996"/>
            <a:ext cx="8229600" cy="1143000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VoICE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отличным источником информации о значении иммунизации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247B2E-2AF4-4404-B545-6DB60DA225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202134"/>
          </a:xfrm>
        </p:spPr>
        <p:txBody>
          <a:bodyPr>
            <a:normAutofit/>
          </a:bodyPr>
          <a:lstStyle/>
          <a:p>
            <a:r>
              <a:rPr lang="en-US" sz="2400" dirty="0">
                <a:hlinkClick r:id="rId3"/>
              </a:rPr>
              <a:t>https://immunizationevidence.org/</a:t>
            </a:r>
            <a:endParaRPr lang="en-US" sz="24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Удобный для пользования и регулярно обновляемый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EAF322-A5ED-4A3E-97A6-11E6137578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  <a:latin typeface="Arial"/>
                <a:cs typeface="Arial"/>
              </a:rPr>
              <a:t>www.lnct.global </a:t>
            </a:r>
            <a:r>
              <a:rPr lang="en-US" dirty="0">
                <a:latin typeface="Arial"/>
                <a:cs typeface="Arial"/>
              </a:rPr>
              <a:t>| </a:t>
            </a:r>
            <a:fld id="{2459FD92-E8AB-4F86-BA9A-090210CAFD7B}" type="slidenum">
              <a:rPr lang="en-US" smtClean="0">
                <a:latin typeface="Arial"/>
                <a:cs typeface="Arial"/>
              </a:rPr>
              <a:pPr/>
              <a:t>11</a:t>
            </a:fld>
            <a:endParaRPr lang="en-US" dirty="0">
              <a:solidFill>
                <a:srgbClr val="E32726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26723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41E38-347E-41B2-B6B3-94035AB265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Sylfaen" panose="010A0502050306030303" pitchFamily="18" charset="0"/>
              </a:rPr>
              <a:t>Назначение презентации</a:t>
            </a:r>
            <a:endParaRPr lang="en-US" dirty="0">
              <a:latin typeface="Sylfaen" panose="010A05020503060303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39BDB2-9C1C-4B64-826A-10B18EAFB1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57842"/>
            <a:ext cx="8323006" cy="4778350"/>
          </a:xfrm>
        </p:spPr>
        <p:txBody>
          <a:bodyPr>
            <a:noAutofit/>
          </a:bodyPr>
          <a:lstStyle/>
          <a:p>
            <a:r>
              <a:rPr lang="ru-RU" sz="2100" b="1" dirty="0">
                <a:latin typeface="Sylfaen" panose="010A0502050306030303" pitchFamily="18" charset="0"/>
              </a:rPr>
              <a:t>Цель: </a:t>
            </a:r>
            <a:r>
              <a:rPr lang="ru-RU" sz="2100" dirty="0">
                <a:latin typeface="Sylfaen" panose="010A0502050306030303" pitchFamily="18" charset="0"/>
              </a:rPr>
              <a:t>обеспечить членов Учебной сети для стран переходного периода (LNCT) набором тезисов для дискуссий в поддержку увеличения (или, по крайней мере, поддержания) инвестиций в иммунизацию</a:t>
            </a:r>
          </a:p>
          <a:p>
            <a:endParaRPr lang="ru-RU" dirty="0">
              <a:latin typeface="Sylfaen" panose="010A0502050306030303" pitchFamily="18" charset="0"/>
            </a:endParaRPr>
          </a:p>
          <a:p>
            <a:r>
              <a:rPr lang="ru-RU" sz="2100" dirty="0">
                <a:latin typeface="Sylfaen" panose="010A0502050306030303" pitchFamily="18" charset="0"/>
              </a:rPr>
              <a:t>Некоторые материалы намеренно повторяются, поскольку их можно использовать для разных дискуссий </a:t>
            </a:r>
          </a:p>
          <a:p>
            <a:endParaRPr lang="ru-RU" dirty="0">
              <a:latin typeface="Sylfaen" panose="010A0502050306030303" pitchFamily="18" charset="0"/>
            </a:endParaRPr>
          </a:p>
          <a:p>
            <a:r>
              <a:rPr lang="ru-RU" sz="2100" dirty="0">
                <a:latin typeface="Sylfaen" panose="010A0502050306030303" pitchFamily="18" charset="0"/>
              </a:rPr>
              <a:t>Слайды предназначены для выбора и адаптации к разным аудиториям (например, MOF, парламентариев и др.) и контекстам</a:t>
            </a:r>
          </a:p>
          <a:p>
            <a:endParaRPr lang="ru-RU" dirty="0">
              <a:latin typeface="Sylfaen" panose="010A0502050306030303" pitchFamily="18" charset="0"/>
            </a:endParaRPr>
          </a:p>
          <a:p>
            <a:r>
              <a:rPr lang="ru-RU" sz="2100" b="1" dirty="0">
                <a:latin typeface="Sylfaen" panose="010A0502050306030303" pitchFamily="18" charset="0"/>
              </a:rPr>
              <a:t>Необходим Ваш вклад: </a:t>
            </a:r>
            <a:r>
              <a:rPr lang="ru-RU" sz="2100" dirty="0">
                <a:latin typeface="Sylfaen" panose="010A0502050306030303" pitchFamily="18" charset="0"/>
              </a:rPr>
              <a:t>полезно ли это? Можно ли это улучшить, чтобы быть более полезным для ваших нужд и вашей работы?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6B841F-1EB4-4B5B-9BA4-DEB87B7D1B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  <a:latin typeface="Sylfaen" panose="010A0502050306030303" pitchFamily="18" charset="0"/>
                <a:cs typeface="Arial"/>
              </a:rPr>
              <a:t>www.lnct.global </a:t>
            </a:r>
            <a:r>
              <a:rPr lang="en-US" dirty="0">
                <a:latin typeface="Sylfaen" panose="010A0502050306030303" pitchFamily="18" charset="0"/>
                <a:cs typeface="Arial"/>
              </a:rPr>
              <a:t>| </a:t>
            </a:r>
            <a:fld id="{2459FD92-E8AB-4F86-BA9A-090210CAFD7B}" type="slidenum">
              <a:rPr lang="en-US" smtClean="0">
                <a:latin typeface="Sylfaen" panose="010A0502050306030303" pitchFamily="18" charset="0"/>
                <a:cs typeface="Arial"/>
              </a:rPr>
              <a:pPr/>
              <a:t>2</a:t>
            </a:fld>
            <a:endParaRPr lang="en-US" dirty="0">
              <a:solidFill>
                <a:srgbClr val="E32726"/>
              </a:solidFill>
              <a:latin typeface="Sylfaen" panose="010A0502050306030303" pitchFamily="18" charset="0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80343" y="6335584"/>
            <a:ext cx="878937" cy="24622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ru-RU" sz="500" dirty="0">
                <a:solidFill>
                  <a:schemeClr val="tx2">
                    <a:lumMod val="50000"/>
                  </a:schemeClr>
                </a:solidFill>
                <a:latin typeface="Sylfaen" panose="010A0502050306030303" pitchFamily="18" charset="0"/>
              </a:rPr>
              <a:t>Учебная Сеть для Стран Переходного периода </a:t>
            </a:r>
            <a:endParaRPr lang="en-US" sz="500" dirty="0">
              <a:solidFill>
                <a:schemeClr val="tx2">
                  <a:lumMod val="50000"/>
                </a:schemeClr>
              </a:solidFill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5954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945" y="247232"/>
            <a:ext cx="8229600" cy="1143000"/>
          </a:xfrm>
        </p:spPr>
        <p:txBody>
          <a:bodyPr/>
          <a:lstStyle/>
          <a:p>
            <a:r>
              <a:rPr lang="ru-RU" dirty="0">
                <a:latin typeface="Sylfaen" panose="010A0502050306030303" pitchFamily="18" charset="0"/>
              </a:rPr>
              <a:t>Почему иммунизация является важной инвестицией?</a:t>
            </a:r>
            <a:endParaRPr lang="en-US" dirty="0">
              <a:latin typeface="Sylfaen" panose="010A0502050306030303" pitchFamily="18" charset="0"/>
            </a:endParaRP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E478587F-672E-43EB-87CE-495103F66784}"/>
              </a:ext>
            </a:extLst>
          </p:cNvPr>
          <p:cNvSpPr txBox="1"/>
          <p:nvPr/>
        </p:nvSpPr>
        <p:spPr>
          <a:xfrm>
            <a:off x="4395270" y="6214210"/>
            <a:ext cx="456562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900" dirty="0">
                <a:solidFill>
                  <a:prstClr val="black"/>
                </a:solidFill>
                <a:latin typeface="Sylfaen" panose="010A0502050306030303" pitchFamily="18" charset="0"/>
              </a:rPr>
              <a:t>По материалам: </a:t>
            </a:r>
            <a:r>
              <a:rPr lang="en-US" sz="900" dirty="0" err="1">
                <a:solidFill>
                  <a:prstClr val="black"/>
                </a:solidFill>
                <a:latin typeface="Sylfaen" panose="010A0502050306030303" pitchFamily="18" charset="0"/>
              </a:rPr>
              <a:t>Palu</a:t>
            </a:r>
            <a:r>
              <a:rPr lang="en-US" sz="900" dirty="0">
                <a:solidFill>
                  <a:prstClr val="black"/>
                </a:solidFill>
                <a:latin typeface="Sylfaen" panose="010A0502050306030303" pitchFamily="18" charset="0"/>
              </a:rPr>
              <a:t>, T. (2016). </a:t>
            </a:r>
          </a:p>
          <a:p>
            <a:pPr algn="r"/>
            <a:r>
              <a:rPr lang="en-US" sz="900" dirty="0">
                <a:solidFill>
                  <a:prstClr val="black"/>
                </a:solidFill>
                <a:latin typeface="Sylfaen" panose="010A0502050306030303" pitchFamily="18" charset="0"/>
              </a:rPr>
              <a:t>Sustainable Immunization Through Universal Health Coverage. World Bank SAGE Meeting.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28559BD-B490-4161-A262-804DEE31F925}"/>
              </a:ext>
            </a:extLst>
          </p:cNvPr>
          <p:cNvGrpSpPr/>
          <p:nvPr/>
        </p:nvGrpSpPr>
        <p:grpSpPr>
          <a:xfrm>
            <a:off x="451530" y="1009861"/>
            <a:ext cx="8868035" cy="5061344"/>
            <a:chOff x="430995" y="493284"/>
            <a:chExt cx="8868035" cy="5061344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EA438E7A-C538-494D-8675-A167A44D6566}"/>
                </a:ext>
              </a:extLst>
            </p:cNvPr>
            <p:cNvSpPr txBox="1"/>
            <p:nvPr/>
          </p:nvSpPr>
          <p:spPr>
            <a:xfrm>
              <a:off x="517047" y="493284"/>
              <a:ext cx="423330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dirty="0">
                  <a:solidFill>
                    <a:srgbClr val="4472C4">
                      <a:lumMod val="50000"/>
                    </a:srgbClr>
                  </a:solidFill>
                  <a:latin typeface="Sylfaen" panose="010A0502050306030303" pitchFamily="18" charset="0"/>
                </a:rPr>
                <a:t>Платформа пандемической готовности</a:t>
              </a:r>
              <a:endParaRPr lang="en-US" sz="1600" dirty="0">
                <a:solidFill>
                  <a:srgbClr val="4472C4">
                    <a:lumMod val="50000"/>
                  </a:srgbClr>
                </a:solidFill>
                <a:latin typeface="Sylfaen" panose="010A0502050306030303" pitchFamily="18" charset="0"/>
              </a:endParaRPr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C8AC3A3C-8039-4F53-A630-BF17C618EB44}"/>
                </a:ext>
              </a:extLst>
            </p:cNvPr>
            <p:cNvGrpSpPr/>
            <p:nvPr/>
          </p:nvGrpSpPr>
          <p:grpSpPr>
            <a:xfrm>
              <a:off x="430995" y="662560"/>
              <a:ext cx="8868035" cy="4892068"/>
              <a:chOff x="430995" y="662560"/>
              <a:chExt cx="8868035" cy="4892068"/>
            </a:xfrm>
          </p:grpSpPr>
          <p:cxnSp>
            <p:nvCxnSpPr>
              <p:cNvPr id="72" name="Connector: Elbow 71">
                <a:extLst>
                  <a:ext uri="{FF2B5EF4-FFF2-40B4-BE49-F238E27FC236}">
                    <a16:creationId xmlns:a16="http://schemas.microsoft.com/office/drawing/2014/main" id="{451427EB-09B8-4BD5-9B1F-ED5CA1215735}"/>
                  </a:ext>
                </a:extLst>
              </p:cNvPr>
              <p:cNvCxnSpPr>
                <a:cxnSpLocks/>
                <a:stCxn id="97" idx="1"/>
              </p:cNvCxnSpPr>
              <p:nvPr/>
            </p:nvCxnSpPr>
            <p:spPr>
              <a:xfrm rot="10800000" flipV="1">
                <a:off x="456541" y="662560"/>
                <a:ext cx="60507" cy="3302921"/>
              </a:xfrm>
              <a:prstGeom prst="bentConnector2">
                <a:avLst/>
              </a:prstGeom>
              <a:noFill/>
              <a:ln w="19050" cap="flat" cmpd="sng" algn="ctr">
                <a:solidFill>
                  <a:srgbClr val="4472C4">
                    <a:lumMod val="50000"/>
                  </a:srgbClr>
                </a:solidFill>
                <a:prstDash val="solid"/>
                <a:miter lim="800000"/>
              </a:ln>
              <a:effectLst/>
            </p:spPr>
          </p:cxnSp>
          <p:sp>
            <p:nvSpPr>
              <p:cNvPr id="73" name="Oval 72">
                <a:extLst>
                  <a:ext uri="{FF2B5EF4-FFF2-40B4-BE49-F238E27FC236}">
                    <a16:creationId xmlns:a16="http://schemas.microsoft.com/office/drawing/2014/main" id="{F1182C4E-E619-477A-98C1-812364E5854E}"/>
                  </a:ext>
                </a:extLst>
              </p:cNvPr>
              <p:cNvSpPr/>
              <p:nvPr/>
            </p:nvSpPr>
            <p:spPr>
              <a:xfrm>
                <a:off x="430995" y="2666795"/>
                <a:ext cx="8255805" cy="2887833"/>
              </a:xfrm>
              <a:prstGeom prst="ellipse">
                <a:avLst/>
              </a:prstGeom>
              <a:solidFill>
                <a:srgbClr val="4472C4">
                  <a:lumMod val="20000"/>
                  <a:lumOff val="80000"/>
                </a:srgbClr>
              </a:solidFill>
              <a:ln w="12700" cap="flat" cmpd="sng" algn="ctr">
                <a:solidFill>
                  <a:srgbClr val="4472C4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35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ylfaen" panose="010A0502050306030303" pitchFamily="18" charset="0"/>
                </a:endParaRPr>
              </a:p>
            </p:txBody>
          </p:sp>
          <p:sp>
            <p:nvSpPr>
              <p:cNvPr id="74" name="Oval 73">
                <a:extLst>
                  <a:ext uri="{FF2B5EF4-FFF2-40B4-BE49-F238E27FC236}">
                    <a16:creationId xmlns:a16="http://schemas.microsoft.com/office/drawing/2014/main" id="{2814EF9C-82B9-4299-8F32-84CD0B247DC6}"/>
                  </a:ext>
                </a:extLst>
              </p:cNvPr>
              <p:cNvSpPr/>
              <p:nvPr/>
            </p:nvSpPr>
            <p:spPr>
              <a:xfrm>
                <a:off x="937433" y="2726072"/>
                <a:ext cx="7264375" cy="2541037"/>
              </a:xfrm>
              <a:prstGeom prst="ellipse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rgbClr val="4472C4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35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ylfaen" panose="010A0502050306030303" pitchFamily="18" charset="0"/>
                </a:endParaRPr>
              </a:p>
            </p:txBody>
          </p:sp>
          <p:sp>
            <p:nvSpPr>
              <p:cNvPr id="76" name="Oval 75">
                <a:extLst>
                  <a:ext uri="{FF2B5EF4-FFF2-40B4-BE49-F238E27FC236}">
                    <a16:creationId xmlns:a16="http://schemas.microsoft.com/office/drawing/2014/main" id="{19B6D8EF-5DA2-4062-9AD3-89D649FD859B}"/>
                  </a:ext>
                </a:extLst>
              </p:cNvPr>
              <p:cNvSpPr/>
              <p:nvPr/>
            </p:nvSpPr>
            <p:spPr>
              <a:xfrm>
                <a:off x="1244611" y="2767219"/>
                <a:ext cx="6670281" cy="2333226"/>
              </a:xfrm>
              <a:prstGeom prst="ellipse">
                <a:avLst/>
              </a:prstGeom>
              <a:solidFill>
                <a:srgbClr val="4472C4">
                  <a:lumMod val="40000"/>
                  <a:lumOff val="60000"/>
                </a:srgbClr>
              </a:solidFill>
              <a:ln w="12700" cap="flat" cmpd="sng" algn="ctr">
                <a:solidFill>
                  <a:srgbClr val="4472C4">
                    <a:lumMod val="40000"/>
                    <a:lumOff val="6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35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ylfaen" panose="010A0502050306030303" pitchFamily="18" charset="0"/>
                </a:endParaRPr>
              </a:p>
            </p:txBody>
          </p:sp>
          <p:sp>
            <p:nvSpPr>
              <p:cNvPr id="77" name="Oval 76">
                <a:extLst>
                  <a:ext uri="{FF2B5EF4-FFF2-40B4-BE49-F238E27FC236}">
                    <a16:creationId xmlns:a16="http://schemas.microsoft.com/office/drawing/2014/main" id="{79EF77D5-CE36-4E1B-AA43-B898E087E97A}"/>
                  </a:ext>
                </a:extLst>
              </p:cNvPr>
              <p:cNvSpPr/>
              <p:nvPr/>
            </p:nvSpPr>
            <p:spPr>
              <a:xfrm>
                <a:off x="1623952" y="2833672"/>
                <a:ext cx="5865654" cy="2051772"/>
              </a:xfrm>
              <a:prstGeom prst="ellipse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rgbClr val="4472C4">
                    <a:lumMod val="40000"/>
                    <a:lumOff val="6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35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ylfaen" panose="010A0502050306030303" pitchFamily="18" charset="0"/>
                </a:endParaRPr>
              </a:p>
            </p:txBody>
          </p:sp>
          <p:sp>
            <p:nvSpPr>
              <p:cNvPr id="80" name="Oval 79">
                <a:extLst>
                  <a:ext uri="{FF2B5EF4-FFF2-40B4-BE49-F238E27FC236}">
                    <a16:creationId xmlns:a16="http://schemas.microsoft.com/office/drawing/2014/main" id="{6901C9EE-F76F-451F-AE4C-6EAB9A0FD3C4}"/>
                  </a:ext>
                </a:extLst>
              </p:cNvPr>
              <p:cNvSpPr/>
              <p:nvPr/>
            </p:nvSpPr>
            <p:spPr>
              <a:xfrm>
                <a:off x="1942550" y="2872535"/>
                <a:ext cx="5259574" cy="1839769"/>
              </a:xfrm>
              <a:prstGeom prst="ellipse">
                <a:avLst/>
              </a:prstGeom>
              <a:solidFill>
                <a:srgbClr val="4472C4">
                  <a:lumMod val="60000"/>
                  <a:lumOff val="40000"/>
                </a:srgbClr>
              </a:solidFill>
              <a:ln w="12700" cap="flat" cmpd="sng" algn="ctr">
                <a:solidFill>
                  <a:srgbClr val="4472C4">
                    <a:lumMod val="60000"/>
                    <a:lumOff val="4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35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ylfaen" panose="010A0502050306030303" pitchFamily="18" charset="0"/>
                </a:endParaRPr>
              </a:p>
            </p:txBody>
          </p:sp>
          <p:sp>
            <p:nvSpPr>
              <p:cNvPr id="81" name="Oval 80">
                <a:extLst>
                  <a:ext uri="{FF2B5EF4-FFF2-40B4-BE49-F238E27FC236}">
                    <a16:creationId xmlns:a16="http://schemas.microsoft.com/office/drawing/2014/main" id="{AEDD2029-2F11-4480-8A51-F0922F29A263}"/>
                  </a:ext>
                </a:extLst>
              </p:cNvPr>
              <p:cNvSpPr/>
              <p:nvPr/>
            </p:nvSpPr>
            <p:spPr>
              <a:xfrm>
                <a:off x="2335930" y="2934717"/>
                <a:ext cx="4480560" cy="1567274"/>
              </a:xfrm>
              <a:prstGeom prst="ellipse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rgbClr val="4472C4">
                    <a:lumMod val="60000"/>
                    <a:lumOff val="4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35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ylfaen" panose="010A0502050306030303" pitchFamily="18" charset="0"/>
                </a:endParaRPr>
              </a:p>
            </p:txBody>
          </p:sp>
          <p:sp>
            <p:nvSpPr>
              <p:cNvPr id="83" name="Oval 82">
                <a:extLst>
                  <a:ext uri="{FF2B5EF4-FFF2-40B4-BE49-F238E27FC236}">
                    <a16:creationId xmlns:a16="http://schemas.microsoft.com/office/drawing/2014/main" id="{25534C8A-9C93-4051-9B07-3CE45FFBE051}"/>
                  </a:ext>
                </a:extLst>
              </p:cNvPr>
              <p:cNvSpPr/>
              <p:nvPr/>
            </p:nvSpPr>
            <p:spPr>
              <a:xfrm>
                <a:off x="2650255" y="2996785"/>
                <a:ext cx="3813048" cy="1333782"/>
              </a:xfrm>
              <a:prstGeom prst="ellipse">
                <a:avLst/>
              </a:prstGeom>
              <a:solidFill>
                <a:srgbClr val="4472C4"/>
              </a:solidFill>
              <a:ln w="12700" cap="flat" cmpd="sng" algn="ctr">
                <a:solidFill>
                  <a:srgbClr val="4472C4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35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ylfaen" panose="010A0502050306030303" pitchFamily="18" charset="0"/>
                </a:endParaRPr>
              </a:p>
            </p:txBody>
          </p:sp>
          <p:sp>
            <p:nvSpPr>
              <p:cNvPr id="84" name="Oval 83">
                <a:extLst>
                  <a:ext uri="{FF2B5EF4-FFF2-40B4-BE49-F238E27FC236}">
                    <a16:creationId xmlns:a16="http://schemas.microsoft.com/office/drawing/2014/main" id="{2C1D085B-111C-4E98-BBBA-A1376448EECC}"/>
                  </a:ext>
                </a:extLst>
              </p:cNvPr>
              <p:cNvSpPr/>
              <p:nvPr/>
            </p:nvSpPr>
            <p:spPr>
              <a:xfrm>
                <a:off x="3179464" y="3063839"/>
                <a:ext cx="2772918" cy="1064852"/>
              </a:xfrm>
              <a:prstGeom prst="ellipse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rgbClr val="4472C4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35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ylfaen" panose="010A0502050306030303" pitchFamily="18" charset="0"/>
                </a:endParaRPr>
              </a:p>
            </p:txBody>
          </p:sp>
          <p:cxnSp>
            <p:nvCxnSpPr>
              <p:cNvPr id="85" name="Connector: Elbow 84">
                <a:extLst>
                  <a:ext uri="{FF2B5EF4-FFF2-40B4-BE49-F238E27FC236}">
                    <a16:creationId xmlns:a16="http://schemas.microsoft.com/office/drawing/2014/main" id="{602FF6F4-247F-49E7-AE91-45F0BE7A2D5F}"/>
                  </a:ext>
                </a:extLst>
              </p:cNvPr>
              <p:cNvCxnSpPr>
                <a:cxnSpLocks/>
                <a:stCxn id="94" idx="1"/>
              </p:cNvCxnSpPr>
              <p:nvPr/>
            </p:nvCxnSpPr>
            <p:spPr>
              <a:xfrm rot="10800000" flipV="1">
                <a:off x="5602053" y="1750606"/>
                <a:ext cx="191476" cy="1806879"/>
              </a:xfrm>
              <a:prstGeom prst="bentConnector2">
                <a:avLst/>
              </a:prstGeom>
              <a:noFill/>
              <a:ln w="19050" cap="flat" cmpd="sng" algn="ctr">
                <a:solidFill>
                  <a:srgbClr val="4472C4">
                    <a:lumMod val="50000"/>
                  </a:srgbClr>
                </a:solidFill>
                <a:prstDash val="solid"/>
                <a:miter lim="800000"/>
              </a:ln>
              <a:effectLst/>
            </p:spPr>
          </p:cxnSp>
          <p:sp>
            <p:nvSpPr>
              <p:cNvPr id="86" name="Oval 85">
                <a:extLst>
                  <a:ext uri="{FF2B5EF4-FFF2-40B4-BE49-F238E27FC236}">
                    <a16:creationId xmlns:a16="http://schemas.microsoft.com/office/drawing/2014/main" id="{B1620885-999B-48CB-AD2E-EECD51136B07}"/>
                  </a:ext>
                </a:extLst>
              </p:cNvPr>
              <p:cNvSpPr/>
              <p:nvPr/>
            </p:nvSpPr>
            <p:spPr>
              <a:xfrm>
                <a:off x="3482359" y="3106930"/>
                <a:ext cx="2148840" cy="847944"/>
              </a:xfrm>
              <a:prstGeom prst="ellipse">
                <a:avLst/>
              </a:prstGeom>
              <a:solidFill>
                <a:srgbClr val="4472C4">
                  <a:lumMod val="75000"/>
                </a:srgbClr>
              </a:solidFill>
              <a:ln w="12700" cap="flat" cmpd="sng" algn="ctr">
                <a:solidFill>
                  <a:srgbClr val="4472C4">
                    <a:lumMod val="7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35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ylfaen" panose="010A0502050306030303" pitchFamily="18" charset="0"/>
                </a:endParaRPr>
              </a:p>
            </p:txBody>
          </p:sp>
          <p:sp>
            <p:nvSpPr>
              <p:cNvPr id="87" name="Oval 86">
                <a:extLst>
                  <a:ext uri="{FF2B5EF4-FFF2-40B4-BE49-F238E27FC236}">
                    <a16:creationId xmlns:a16="http://schemas.microsoft.com/office/drawing/2014/main" id="{BD49D715-3DAB-45E4-8A17-5AB1D1519E44}"/>
                  </a:ext>
                </a:extLst>
              </p:cNvPr>
              <p:cNvSpPr/>
              <p:nvPr/>
            </p:nvSpPr>
            <p:spPr>
              <a:xfrm>
                <a:off x="3817258" y="3153712"/>
                <a:ext cx="1479042" cy="550926"/>
              </a:xfrm>
              <a:prstGeom prst="ellipse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rgbClr val="4472C4">
                    <a:lumMod val="7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35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ylfaen" panose="010A0502050306030303" pitchFamily="18" charset="0"/>
                </a:endParaRPr>
              </a:p>
            </p:txBody>
          </p:sp>
          <p:grpSp>
            <p:nvGrpSpPr>
              <p:cNvPr id="88" name="Group 87">
                <a:extLst>
                  <a:ext uri="{FF2B5EF4-FFF2-40B4-BE49-F238E27FC236}">
                    <a16:creationId xmlns:a16="http://schemas.microsoft.com/office/drawing/2014/main" id="{3A8C8DBD-3A4A-462D-8CF5-C3015D3BCC75}"/>
                  </a:ext>
                </a:extLst>
              </p:cNvPr>
              <p:cNvGrpSpPr/>
              <p:nvPr/>
            </p:nvGrpSpPr>
            <p:grpSpPr>
              <a:xfrm>
                <a:off x="4080148" y="2307258"/>
                <a:ext cx="953262" cy="1223645"/>
                <a:chOff x="5550408" y="2099226"/>
                <a:chExt cx="1271016" cy="1631526"/>
              </a:xfrm>
            </p:grpSpPr>
            <p:sp>
              <p:nvSpPr>
                <p:cNvPr id="89" name="Oval 88">
                  <a:extLst>
                    <a:ext uri="{FF2B5EF4-FFF2-40B4-BE49-F238E27FC236}">
                      <a16:creationId xmlns:a16="http://schemas.microsoft.com/office/drawing/2014/main" id="{F89E0C56-83FB-430D-9A8E-1DFF16E5A98C}"/>
                    </a:ext>
                  </a:extLst>
                </p:cNvPr>
                <p:cNvSpPr/>
                <p:nvPr/>
              </p:nvSpPr>
              <p:spPr>
                <a:xfrm>
                  <a:off x="5550408" y="3300984"/>
                  <a:ext cx="1271016" cy="429768"/>
                </a:xfrm>
                <a:prstGeom prst="ellipse">
                  <a:avLst/>
                </a:prstGeom>
                <a:solidFill>
                  <a:srgbClr val="4472C4">
                    <a:lumMod val="50000"/>
                  </a:srgbClr>
                </a:solidFill>
                <a:ln w="12700" cap="flat" cmpd="sng" algn="ctr">
                  <a:solidFill>
                    <a:srgbClr val="4472C4">
                      <a:lumMod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35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Sylfaen" panose="010A0502050306030303" pitchFamily="18" charset="0"/>
                  </a:endParaRPr>
                </a:p>
              </p:txBody>
            </p:sp>
            <p:sp>
              <p:nvSpPr>
                <p:cNvPr id="90" name="Freeform: Shape 89">
                  <a:extLst>
                    <a:ext uri="{FF2B5EF4-FFF2-40B4-BE49-F238E27FC236}">
                      <a16:creationId xmlns:a16="http://schemas.microsoft.com/office/drawing/2014/main" id="{32916E2B-D9B9-4DB6-A2C5-F0F7E10268BE}"/>
                    </a:ext>
                  </a:extLst>
                </p:cNvPr>
                <p:cNvSpPr/>
                <p:nvPr/>
              </p:nvSpPr>
              <p:spPr>
                <a:xfrm>
                  <a:off x="5734514" y="2777693"/>
                  <a:ext cx="902801" cy="655882"/>
                </a:xfrm>
                <a:custGeom>
                  <a:avLst/>
                  <a:gdLst>
                    <a:gd name="connsiteX0" fmla="*/ 451401 w 902801"/>
                    <a:gd name="connsiteY0" fmla="*/ 0 h 655882"/>
                    <a:gd name="connsiteX1" fmla="*/ 691091 w 902801"/>
                    <a:gd name="connsiteY1" fmla="*/ 14744 h 655882"/>
                    <a:gd name="connsiteX2" fmla="*/ 808392 w 902801"/>
                    <a:gd name="connsiteY2" fmla="*/ 37687 h 655882"/>
                    <a:gd name="connsiteX3" fmla="*/ 715762 w 902801"/>
                    <a:gd name="connsiteY3" fmla="*/ 106766 h 655882"/>
                    <a:gd name="connsiteX4" fmla="*/ 674339 w 902801"/>
                    <a:gd name="connsiteY4" fmla="*/ 152161 h 655882"/>
                    <a:gd name="connsiteX5" fmla="*/ 673141 w 902801"/>
                    <a:gd name="connsiteY5" fmla="*/ 154095 h 655882"/>
                    <a:gd name="connsiteX6" fmla="*/ 611512 w 902801"/>
                    <a:gd name="connsiteY6" fmla="*/ 200292 h 655882"/>
                    <a:gd name="connsiteX7" fmla="*/ 548169 w 902801"/>
                    <a:gd name="connsiteY7" fmla="*/ 327941 h 655882"/>
                    <a:gd name="connsiteX8" fmla="*/ 784250 w 902801"/>
                    <a:gd name="connsiteY8" fmla="*/ 559831 h 655882"/>
                    <a:gd name="connsiteX9" fmla="*/ 902801 w 902801"/>
                    <a:gd name="connsiteY9" fmla="*/ 599626 h 655882"/>
                    <a:gd name="connsiteX10" fmla="*/ 902062 w 902801"/>
                    <a:gd name="connsiteY10" fmla="*/ 599875 h 655882"/>
                    <a:gd name="connsiteX11" fmla="*/ 451401 w 902801"/>
                    <a:gd name="connsiteY11" fmla="*/ 655882 h 655882"/>
                    <a:gd name="connsiteX12" fmla="*/ 741 w 902801"/>
                    <a:gd name="connsiteY12" fmla="*/ 599875 h 655882"/>
                    <a:gd name="connsiteX13" fmla="*/ 0 w 902801"/>
                    <a:gd name="connsiteY13" fmla="*/ 599626 h 655882"/>
                    <a:gd name="connsiteX14" fmla="*/ 118551 w 902801"/>
                    <a:gd name="connsiteY14" fmla="*/ 559831 h 655882"/>
                    <a:gd name="connsiteX15" fmla="*/ 354632 w 902801"/>
                    <a:gd name="connsiteY15" fmla="*/ 327941 h 655882"/>
                    <a:gd name="connsiteX16" fmla="*/ 291291 w 902801"/>
                    <a:gd name="connsiteY16" fmla="*/ 200292 h 655882"/>
                    <a:gd name="connsiteX17" fmla="*/ 264648 w 902801"/>
                    <a:gd name="connsiteY17" fmla="*/ 180321 h 655882"/>
                    <a:gd name="connsiteX18" fmla="*/ 244875 w 902801"/>
                    <a:gd name="connsiteY18" fmla="*/ 148399 h 655882"/>
                    <a:gd name="connsiteX19" fmla="*/ 203452 w 902801"/>
                    <a:gd name="connsiteY19" fmla="*/ 103003 h 655882"/>
                    <a:gd name="connsiteX20" fmla="*/ 111408 w 902801"/>
                    <a:gd name="connsiteY20" fmla="*/ 34362 h 655882"/>
                    <a:gd name="connsiteX21" fmla="*/ 211712 w 902801"/>
                    <a:gd name="connsiteY21" fmla="*/ 14744 h 655882"/>
                    <a:gd name="connsiteX22" fmla="*/ 451401 w 902801"/>
                    <a:gd name="connsiteY22" fmla="*/ 0 h 6558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</a:cxnLst>
                  <a:rect l="l" t="t" r="r" b="b"/>
                  <a:pathLst>
                    <a:path w="902801" h="655882">
                      <a:moveTo>
                        <a:pt x="451401" y="0"/>
                      </a:moveTo>
                      <a:cubicBezTo>
                        <a:pt x="534869" y="0"/>
                        <a:pt x="615374" y="5162"/>
                        <a:pt x="691091" y="14744"/>
                      </a:cubicBezTo>
                      <a:lnTo>
                        <a:pt x="808392" y="37687"/>
                      </a:lnTo>
                      <a:lnTo>
                        <a:pt x="715762" y="106766"/>
                      </a:lnTo>
                      <a:cubicBezTo>
                        <a:pt x="699773" y="121945"/>
                        <a:pt x="685886" y="137152"/>
                        <a:pt x="674339" y="152161"/>
                      </a:cubicBezTo>
                      <a:lnTo>
                        <a:pt x="673141" y="154095"/>
                      </a:lnTo>
                      <a:lnTo>
                        <a:pt x="611512" y="200292"/>
                      </a:lnTo>
                      <a:cubicBezTo>
                        <a:pt x="570724" y="239526"/>
                        <a:pt x="548169" y="282662"/>
                        <a:pt x="548169" y="327941"/>
                      </a:cubicBezTo>
                      <a:cubicBezTo>
                        <a:pt x="548169" y="418500"/>
                        <a:pt x="638388" y="500485"/>
                        <a:pt x="784250" y="559831"/>
                      </a:cubicBezTo>
                      <a:lnTo>
                        <a:pt x="902801" y="599626"/>
                      </a:lnTo>
                      <a:lnTo>
                        <a:pt x="902062" y="599875"/>
                      </a:lnTo>
                      <a:cubicBezTo>
                        <a:pt x="773418" y="635235"/>
                        <a:pt x="618337" y="655882"/>
                        <a:pt x="451401" y="655882"/>
                      </a:cubicBezTo>
                      <a:cubicBezTo>
                        <a:pt x="284466" y="655882"/>
                        <a:pt x="129385" y="635235"/>
                        <a:pt x="741" y="599875"/>
                      </a:cubicBezTo>
                      <a:lnTo>
                        <a:pt x="0" y="599626"/>
                      </a:lnTo>
                      <a:lnTo>
                        <a:pt x="118551" y="559831"/>
                      </a:lnTo>
                      <a:cubicBezTo>
                        <a:pt x="264416" y="500485"/>
                        <a:pt x="354632" y="418500"/>
                        <a:pt x="354632" y="327941"/>
                      </a:cubicBezTo>
                      <a:cubicBezTo>
                        <a:pt x="354632" y="282662"/>
                        <a:pt x="332078" y="239526"/>
                        <a:pt x="291291" y="200292"/>
                      </a:cubicBezTo>
                      <a:lnTo>
                        <a:pt x="264648" y="180321"/>
                      </a:lnTo>
                      <a:lnTo>
                        <a:pt x="244875" y="148399"/>
                      </a:lnTo>
                      <a:cubicBezTo>
                        <a:pt x="233327" y="133389"/>
                        <a:pt x="219441" y="118182"/>
                        <a:pt x="203452" y="103003"/>
                      </a:cubicBezTo>
                      <a:lnTo>
                        <a:pt x="111408" y="34362"/>
                      </a:lnTo>
                      <a:lnTo>
                        <a:pt x="211712" y="14744"/>
                      </a:lnTo>
                      <a:cubicBezTo>
                        <a:pt x="287430" y="5162"/>
                        <a:pt x="367934" y="0"/>
                        <a:pt x="451401" y="0"/>
                      </a:cubicBezTo>
                      <a:close/>
                    </a:path>
                  </a:pathLst>
                </a:custGeom>
                <a:solidFill>
                  <a:srgbClr val="4472C4">
                    <a:lumMod val="50000"/>
                  </a:srgbClr>
                </a:solidFill>
                <a:ln w="12700" cap="flat" cmpd="sng" algn="ctr">
                  <a:solidFill>
                    <a:srgbClr val="4472C4">
                      <a:lumMod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wrap="square" rtlCol="0" anchor="ctr"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3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Sylfaen" panose="010A0502050306030303" pitchFamily="18" charset="0"/>
                  </a:endParaRPr>
                </a:p>
              </p:txBody>
            </p:sp>
            <p:sp>
              <p:nvSpPr>
                <p:cNvPr id="91" name="Oval 90">
                  <a:extLst>
                    <a:ext uri="{FF2B5EF4-FFF2-40B4-BE49-F238E27FC236}">
                      <a16:creationId xmlns:a16="http://schemas.microsoft.com/office/drawing/2014/main" id="{6F454860-CF97-4E0B-8166-126C849EB2FD}"/>
                    </a:ext>
                  </a:extLst>
                </p:cNvPr>
                <p:cNvSpPr/>
                <p:nvPr/>
              </p:nvSpPr>
              <p:spPr>
                <a:xfrm>
                  <a:off x="5734515" y="2099226"/>
                  <a:ext cx="902801" cy="892956"/>
                </a:xfrm>
                <a:prstGeom prst="ellipse">
                  <a:avLst/>
                </a:prstGeom>
                <a:solidFill>
                  <a:srgbClr val="4472C4">
                    <a:lumMod val="50000"/>
                  </a:srgbClr>
                </a:solidFill>
                <a:ln w="12700" cap="flat" cmpd="sng" algn="ctr">
                  <a:solidFill>
                    <a:srgbClr val="4472C4">
                      <a:lumMod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35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Sylfaen" panose="010A0502050306030303" pitchFamily="18" charset="0"/>
                  </a:endParaRPr>
                </a:p>
              </p:txBody>
            </p:sp>
          </p:grpSp>
          <p:pic>
            <p:nvPicPr>
              <p:cNvPr id="92" name="Graphic 91">
                <a:extLst>
                  <a:ext uri="{FF2B5EF4-FFF2-40B4-BE49-F238E27FC236}">
                    <a16:creationId xmlns:a16="http://schemas.microsoft.com/office/drawing/2014/main" id="{0C007537-8714-4A62-88BA-DD3A836C78A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4381498" y="2398068"/>
                <a:ext cx="368853" cy="432054"/>
              </a:xfrm>
              <a:prstGeom prst="rect">
                <a:avLst/>
              </a:prstGeom>
            </p:spPr>
          </p:pic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DB6E651C-A616-42E8-AF68-7D0496F98F6B}"/>
                  </a:ext>
                </a:extLst>
              </p:cNvPr>
              <p:cNvSpPr txBox="1"/>
              <p:nvPr/>
            </p:nvSpPr>
            <p:spPr>
              <a:xfrm>
                <a:off x="5209833" y="834926"/>
                <a:ext cx="375802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600" dirty="0">
                    <a:solidFill>
                      <a:srgbClr val="4472C4">
                        <a:lumMod val="50000"/>
                      </a:srgbClr>
                    </a:solidFill>
                    <a:latin typeface="Sylfaen" panose="010A0502050306030303" pitchFamily="18" charset="0"/>
                  </a:rPr>
                  <a:t>Отправная точка для оказания медицинских услуг</a:t>
                </a:r>
                <a:endParaRPr lang="en-US" sz="1600" dirty="0">
                  <a:solidFill>
                    <a:srgbClr val="4472C4">
                      <a:lumMod val="50000"/>
                    </a:srgbClr>
                  </a:solidFill>
                  <a:latin typeface="Sylfaen" panose="010A0502050306030303" pitchFamily="18" charset="0"/>
                </a:endParaRPr>
              </a:p>
            </p:txBody>
          </p:sp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2E22D186-4369-45C1-9507-7BFBE4D1C401}"/>
                  </a:ext>
                </a:extLst>
              </p:cNvPr>
              <p:cNvSpPr txBox="1"/>
              <p:nvPr/>
            </p:nvSpPr>
            <p:spPr>
              <a:xfrm>
                <a:off x="5793529" y="1458219"/>
                <a:ext cx="350550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600" dirty="0">
                    <a:solidFill>
                      <a:srgbClr val="4472C4">
                        <a:lumMod val="50000"/>
                      </a:srgbClr>
                    </a:solidFill>
                    <a:latin typeface="Sylfaen" panose="010A0502050306030303" pitchFamily="18" charset="0"/>
                  </a:rPr>
                  <a:t>Улучшение здоровья, снижение смертности</a:t>
                </a:r>
                <a:endParaRPr lang="en-US" sz="1600" dirty="0">
                  <a:solidFill>
                    <a:srgbClr val="4472C4">
                      <a:lumMod val="50000"/>
                    </a:srgbClr>
                  </a:solidFill>
                  <a:latin typeface="Sylfaen" panose="010A0502050306030303" pitchFamily="18" charset="0"/>
                </a:endParaRPr>
              </a:p>
            </p:txBody>
          </p:sp>
          <p:sp>
            <p:nvSpPr>
              <p:cNvPr id="95" name="TextBox 94">
                <a:extLst>
                  <a:ext uri="{FF2B5EF4-FFF2-40B4-BE49-F238E27FC236}">
                    <a16:creationId xmlns:a16="http://schemas.microsoft.com/office/drawing/2014/main" id="{082E6C5D-9B1A-400E-AB65-DAA048DC5378}"/>
                  </a:ext>
                </a:extLst>
              </p:cNvPr>
              <p:cNvSpPr txBox="1"/>
              <p:nvPr/>
            </p:nvSpPr>
            <p:spPr>
              <a:xfrm>
                <a:off x="6511169" y="2047039"/>
                <a:ext cx="2337976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600" dirty="0">
                    <a:solidFill>
                      <a:srgbClr val="4472C4">
                        <a:lumMod val="50000"/>
                      </a:srgbClr>
                    </a:solidFill>
                    <a:latin typeface="Sylfaen" panose="010A0502050306030303" pitchFamily="18" charset="0"/>
                  </a:rPr>
                  <a:t>Самая эффективная инвестиция в здравоохранении</a:t>
                </a:r>
                <a:endParaRPr lang="en-US" sz="1600" dirty="0">
                  <a:solidFill>
                    <a:srgbClr val="4472C4">
                      <a:lumMod val="50000"/>
                    </a:srgbClr>
                  </a:solidFill>
                  <a:latin typeface="Sylfaen" panose="010A0502050306030303" pitchFamily="18" charset="0"/>
                </a:endParaRPr>
              </a:p>
            </p:txBody>
          </p:sp>
          <p:sp>
            <p:nvSpPr>
              <p:cNvPr id="96" name="TextBox 95">
                <a:extLst>
                  <a:ext uri="{FF2B5EF4-FFF2-40B4-BE49-F238E27FC236}">
                    <a16:creationId xmlns:a16="http://schemas.microsoft.com/office/drawing/2014/main" id="{F4A657D5-F019-488B-B138-B9156ECF6E58}"/>
                  </a:ext>
                </a:extLst>
              </p:cNvPr>
              <p:cNvSpPr txBox="1"/>
              <p:nvPr/>
            </p:nvSpPr>
            <p:spPr>
              <a:xfrm>
                <a:off x="7346652" y="2880491"/>
                <a:ext cx="1909395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600" dirty="0">
                    <a:solidFill>
                      <a:srgbClr val="4472C4">
                        <a:lumMod val="50000"/>
                      </a:srgbClr>
                    </a:solidFill>
                    <a:latin typeface="Sylfaen" panose="010A0502050306030303" pitchFamily="18" charset="0"/>
                  </a:rPr>
                  <a:t>Ориентированное на интересы малоимущих</a:t>
                </a:r>
                <a:endParaRPr lang="en-US" sz="1600" dirty="0">
                  <a:solidFill>
                    <a:srgbClr val="4472C4">
                      <a:lumMod val="50000"/>
                    </a:srgbClr>
                  </a:solidFill>
                  <a:latin typeface="Sylfaen" panose="010A0502050306030303" pitchFamily="18" charset="0"/>
                </a:endParaRPr>
              </a:p>
            </p:txBody>
          </p:sp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C917DEE8-2613-431D-A6F3-5AEDC15A5E56}"/>
                  </a:ext>
                </a:extLst>
              </p:cNvPr>
              <p:cNvSpPr txBox="1"/>
              <p:nvPr/>
            </p:nvSpPr>
            <p:spPr>
              <a:xfrm>
                <a:off x="1099737" y="872639"/>
                <a:ext cx="393367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600" dirty="0">
                    <a:solidFill>
                      <a:srgbClr val="4472C4">
                        <a:lumMod val="50000"/>
                      </a:srgbClr>
                    </a:solidFill>
                    <a:latin typeface="Sylfaen" panose="010A0502050306030303" pitchFamily="18" charset="0"/>
                  </a:rPr>
                  <a:t>Снижение будущей бремени на систему здравоохранения</a:t>
                </a:r>
                <a:endParaRPr lang="en-US" sz="1600" dirty="0">
                  <a:solidFill>
                    <a:srgbClr val="4472C4">
                      <a:lumMod val="50000"/>
                    </a:srgbClr>
                  </a:solidFill>
                  <a:latin typeface="Sylfaen" panose="010A0502050306030303" pitchFamily="18" charset="0"/>
                </a:endParaRPr>
              </a:p>
            </p:txBody>
          </p:sp>
          <p:cxnSp>
            <p:nvCxnSpPr>
              <p:cNvPr id="99" name="Connector: Elbow 98">
                <a:extLst>
                  <a:ext uri="{FF2B5EF4-FFF2-40B4-BE49-F238E27FC236}">
                    <a16:creationId xmlns:a16="http://schemas.microsoft.com/office/drawing/2014/main" id="{CC3A303C-6451-435F-84E0-87FEEAC725B5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V="1">
                <a:off x="5071752" y="1100382"/>
                <a:ext cx="152611" cy="1577340"/>
              </a:xfrm>
              <a:prstGeom prst="bentConnector2">
                <a:avLst/>
              </a:prstGeom>
              <a:noFill/>
              <a:ln w="19050" cap="flat" cmpd="sng" algn="ctr">
                <a:solidFill>
                  <a:srgbClr val="4472C4">
                    <a:lumMod val="50000"/>
                  </a:srgbClr>
                </a:solidFill>
                <a:prstDash val="solid"/>
                <a:miter lim="800000"/>
              </a:ln>
              <a:effectLst/>
            </p:spPr>
          </p:cxnSp>
          <p:sp>
            <p:nvSpPr>
              <p:cNvPr id="102" name="TextBox 101">
                <a:extLst>
                  <a:ext uri="{FF2B5EF4-FFF2-40B4-BE49-F238E27FC236}">
                    <a16:creationId xmlns:a16="http://schemas.microsoft.com/office/drawing/2014/main" id="{64B22CA2-4526-45B1-BC95-1CAE98017E2D}"/>
                  </a:ext>
                </a:extLst>
              </p:cNvPr>
              <p:cNvSpPr txBox="1"/>
              <p:nvPr/>
            </p:nvSpPr>
            <p:spPr>
              <a:xfrm>
                <a:off x="1766130" y="1415476"/>
                <a:ext cx="316030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600" dirty="0">
                    <a:solidFill>
                      <a:srgbClr val="4472C4">
                        <a:lumMod val="50000"/>
                      </a:srgbClr>
                    </a:solidFill>
                    <a:latin typeface="Sylfaen" panose="010A0502050306030303" pitchFamily="18" charset="0"/>
                  </a:rPr>
                  <a:t>Повышение производительности</a:t>
                </a:r>
                <a:endParaRPr lang="en-US" sz="1600" dirty="0">
                  <a:solidFill>
                    <a:srgbClr val="4472C4">
                      <a:lumMod val="50000"/>
                    </a:srgbClr>
                  </a:solidFill>
                  <a:latin typeface="Sylfaen" panose="010A0502050306030303" pitchFamily="18" charset="0"/>
                </a:endParaRPr>
              </a:p>
            </p:txBody>
          </p:sp>
          <p:sp>
            <p:nvSpPr>
              <p:cNvPr id="104" name="TextBox 103">
                <a:extLst>
                  <a:ext uri="{FF2B5EF4-FFF2-40B4-BE49-F238E27FC236}">
                    <a16:creationId xmlns:a16="http://schemas.microsoft.com/office/drawing/2014/main" id="{0D31F766-5686-4B83-9DFF-E4AA623B22EC}"/>
                  </a:ext>
                </a:extLst>
              </p:cNvPr>
              <p:cNvSpPr txBox="1"/>
              <p:nvPr/>
            </p:nvSpPr>
            <p:spPr>
              <a:xfrm>
                <a:off x="2363578" y="1792832"/>
                <a:ext cx="2787318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600" dirty="0">
                    <a:solidFill>
                      <a:srgbClr val="4472C4">
                        <a:lumMod val="50000"/>
                      </a:srgbClr>
                    </a:solidFill>
                    <a:latin typeface="Sylfaen" panose="010A0502050306030303" pitchFamily="18" charset="0"/>
                  </a:rPr>
                  <a:t>Улучшенные познания, уровень образования, питание</a:t>
                </a:r>
                <a:endParaRPr lang="en-US" sz="1600" dirty="0">
                  <a:solidFill>
                    <a:srgbClr val="4472C4">
                      <a:lumMod val="50000"/>
                    </a:srgbClr>
                  </a:solidFill>
                  <a:latin typeface="Sylfaen" panose="010A0502050306030303" pitchFamily="18" charset="0"/>
                </a:endParaRPr>
              </a:p>
            </p:txBody>
          </p:sp>
        </p:grpSp>
      </p:grpSp>
      <p:cxnSp>
        <p:nvCxnSpPr>
          <p:cNvPr id="42" name="Connector: Elbow 41">
            <a:extLst>
              <a:ext uri="{FF2B5EF4-FFF2-40B4-BE49-F238E27FC236}">
                <a16:creationId xmlns:a16="http://schemas.microsoft.com/office/drawing/2014/main" id="{2E8DCC66-E8A7-46B7-8580-32E324FDBA7B}"/>
              </a:ext>
            </a:extLst>
          </p:cNvPr>
          <p:cNvCxnSpPr>
            <a:cxnSpLocks/>
          </p:cNvCxnSpPr>
          <p:nvPr/>
        </p:nvCxnSpPr>
        <p:spPr>
          <a:xfrm rot="10800000" flipV="1">
            <a:off x="1776407" y="2110199"/>
            <a:ext cx="38457" cy="1712566"/>
          </a:xfrm>
          <a:prstGeom prst="bentConnector2">
            <a:avLst/>
          </a:prstGeom>
          <a:noFill/>
          <a:ln w="19050" cap="flat" cmpd="sng" algn="ctr">
            <a:solidFill>
              <a:srgbClr val="4472C4">
                <a:lumMod val="50000"/>
              </a:srgbClr>
            </a:solidFill>
            <a:prstDash val="solid"/>
            <a:miter lim="800000"/>
          </a:ln>
          <a:effectLst/>
        </p:spPr>
      </p:cxnSp>
      <p:cxnSp>
        <p:nvCxnSpPr>
          <p:cNvPr id="53" name="Connector: Elbow 52">
            <a:extLst>
              <a:ext uri="{FF2B5EF4-FFF2-40B4-BE49-F238E27FC236}">
                <a16:creationId xmlns:a16="http://schemas.microsoft.com/office/drawing/2014/main" id="{CC693F5A-F7BF-44F2-B47B-FE7845B0B601}"/>
              </a:ext>
            </a:extLst>
          </p:cNvPr>
          <p:cNvCxnSpPr>
            <a:cxnSpLocks/>
          </p:cNvCxnSpPr>
          <p:nvPr/>
        </p:nvCxnSpPr>
        <p:spPr>
          <a:xfrm rot="10800000" flipV="1">
            <a:off x="1112419" y="1666573"/>
            <a:ext cx="59892" cy="2171020"/>
          </a:xfrm>
          <a:prstGeom prst="bentConnector2">
            <a:avLst/>
          </a:prstGeom>
          <a:noFill/>
          <a:ln w="19050" cap="flat" cmpd="sng" algn="ctr">
            <a:solidFill>
              <a:srgbClr val="4472C4">
                <a:lumMod val="50000"/>
              </a:srgbClr>
            </a:solidFill>
            <a:prstDash val="solid"/>
            <a:miter lim="800000"/>
          </a:ln>
          <a:effectLst/>
        </p:spPr>
      </p:cxnSp>
      <p:cxnSp>
        <p:nvCxnSpPr>
          <p:cNvPr id="55" name="Connector: Elbow 54">
            <a:extLst>
              <a:ext uri="{FF2B5EF4-FFF2-40B4-BE49-F238E27FC236}">
                <a16:creationId xmlns:a16="http://schemas.microsoft.com/office/drawing/2014/main" id="{D58EC386-1C51-4469-AED3-6684CA062F32}"/>
              </a:ext>
            </a:extLst>
          </p:cNvPr>
          <p:cNvCxnSpPr>
            <a:cxnSpLocks/>
          </p:cNvCxnSpPr>
          <p:nvPr/>
        </p:nvCxnSpPr>
        <p:spPr>
          <a:xfrm rot="5400000">
            <a:off x="1835814" y="2987801"/>
            <a:ext cx="1101026" cy="96641"/>
          </a:xfrm>
          <a:prstGeom prst="bentConnector3">
            <a:avLst>
              <a:gd name="adj1" fmla="val 835"/>
            </a:avLst>
          </a:prstGeom>
          <a:noFill/>
          <a:ln w="19050" cap="flat" cmpd="sng" algn="ctr">
            <a:solidFill>
              <a:srgbClr val="4472C4">
                <a:lumMod val="50000"/>
              </a:srgbClr>
            </a:solidFill>
            <a:prstDash val="solid"/>
            <a:miter lim="800000"/>
          </a:ln>
          <a:effectLst/>
        </p:spPr>
      </p:cxnSp>
      <p:cxnSp>
        <p:nvCxnSpPr>
          <p:cNvPr id="63" name="Connector: Elbow 62">
            <a:extLst>
              <a:ext uri="{FF2B5EF4-FFF2-40B4-BE49-F238E27FC236}">
                <a16:creationId xmlns:a16="http://schemas.microsoft.com/office/drawing/2014/main" id="{8B707848-FF38-4C02-8417-77EE25EBCCA8}"/>
              </a:ext>
            </a:extLst>
          </p:cNvPr>
          <p:cNvCxnSpPr>
            <a:cxnSpLocks/>
          </p:cNvCxnSpPr>
          <p:nvPr/>
        </p:nvCxnSpPr>
        <p:spPr>
          <a:xfrm rot="5400000">
            <a:off x="5981191" y="3223931"/>
            <a:ext cx="1101026" cy="96641"/>
          </a:xfrm>
          <a:prstGeom prst="bentConnector3">
            <a:avLst>
              <a:gd name="adj1" fmla="val 835"/>
            </a:avLst>
          </a:prstGeom>
          <a:noFill/>
          <a:ln w="19050" cap="flat" cmpd="sng" algn="ctr">
            <a:solidFill>
              <a:srgbClr val="4472C4">
                <a:lumMod val="50000"/>
              </a:srgbClr>
            </a:solidFill>
            <a:prstDash val="solid"/>
            <a:miter lim="800000"/>
          </a:ln>
          <a:effectLst/>
        </p:spPr>
      </p:cxnSp>
      <p:cxnSp>
        <p:nvCxnSpPr>
          <p:cNvPr id="64" name="Connector: Elbow 63">
            <a:extLst>
              <a:ext uri="{FF2B5EF4-FFF2-40B4-BE49-F238E27FC236}">
                <a16:creationId xmlns:a16="http://schemas.microsoft.com/office/drawing/2014/main" id="{691FA243-0573-4F0F-896F-3507E3A11FBC}"/>
              </a:ext>
            </a:extLst>
          </p:cNvPr>
          <p:cNvCxnSpPr>
            <a:cxnSpLocks/>
          </p:cNvCxnSpPr>
          <p:nvPr/>
        </p:nvCxnSpPr>
        <p:spPr>
          <a:xfrm rot="5400000">
            <a:off x="7058713" y="3625106"/>
            <a:ext cx="564032" cy="125101"/>
          </a:xfrm>
          <a:prstGeom prst="bentConnector3">
            <a:avLst>
              <a:gd name="adj1" fmla="val 716"/>
            </a:avLst>
          </a:prstGeom>
          <a:noFill/>
          <a:ln w="19050" cap="flat" cmpd="sng" algn="ctr">
            <a:solidFill>
              <a:srgbClr val="4472C4">
                <a:lumMod val="50000"/>
              </a:srgbClr>
            </a:solidFill>
            <a:prstDash val="solid"/>
            <a:miter lim="800000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980343" y="6335584"/>
            <a:ext cx="878937" cy="24622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ru-RU" sz="500" dirty="0">
                <a:solidFill>
                  <a:schemeClr val="tx2">
                    <a:lumMod val="50000"/>
                  </a:schemeClr>
                </a:solidFill>
                <a:latin typeface="Sylfaen" panose="010A0502050306030303" pitchFamily="18" charset="0"/>
              </a:rPr>
              <a:t>Учебная Сеть для Стран Переходного периода </a:t>
            </a:r>
            <a:endParaRPr lang="en-US" sz="500" dirty="0">
              <a:solidFill>
                <a:schemeClr val="tx2">
                  <a:lumMod val="50000"/>
                </a:schemeClr>
              </a:solidFill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1316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9D187-EB66-4715-A5F0-0A5CC52612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611466" cy="1143000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Sylfaen" panose="010A0502050306030303" pitchFamily="18" charset="0"/>
              </a:rPr>
              <a:t>Иммунизация - лучшая покупка для здоровья и она дает очевидные результаты, но нужно сделать еще больше (1 из 2)</a:t>
            </a:r>
            <a:endParaRPr lang="en-US" dirty="0">
              <a:latin typeface="Sylfaen" panose="010A05020503060303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937ECD-5327-46EF-A63B-1297DD15AB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78017"/>
            <a:ext cx="8229600" cy="3836833"/>
          </a:xfrm>
        </p:spPr>
        <p:txBody>
          <a:bodyPr>
            <a:normAutofit/>
          </a:bodyPr>
          <a:lstStyle/>
          <a:p>
            <a:r>
              <a:rPr lang="ru-RU" dirty="0">
                <a:latin typeface="Sylfaen" panose="010A0502050306030303" pitchFamily="18" charset="0"/>
              </a:rPr>
              <a:t>Иммунизация является одним из наиболее рентабельных форм медицинского вмешательства.</a:t>
            </a:r>
          </a:p>
          <a:p>
            <a:endParaRPr lang="ru-RU" sz="100" dirty="0">
              <a:latin typeface="Sylfaen" panose="010A0502050306030303" pitchFamily="18" charset="0"/>
            </a:endParaRPr>
          </a:p>
          <a:p>
            <a:r>
              <a:rPr lang="ru-RU" dirty="0">
                <a:latin typeface="Sylfaen" panose="010A0502050306030303" pitchFamily="18" charset="0"/>
              </a:rPr>
              <a:t>Другими словами, ресурсы, потраченные на иммунизацию, приносят больше выгоды, чем те же ресурсы, которые тратятся на большинство других вмешательств. </a:t>
            </a:r>
            <a:endParaRPr lang="en-US" dirty="0">
              <a:latin typeface="Sylfaen" panose="010A0502050306030303" pitchFamily="18" charset="0"/>
            </a:endParaRPr>
          </a:p>
          <a:p>
            <a:r>
              <a:rPr lang="ru-RU" dirty="0">
                <a:latin typeface="Sylfaen" panose="010A0502050306030303" pitchFamily="18" charset="0"/>
              </a:rPr>
              <a:t>Например, исследование 2009 года, моделирующее экономическую эффективность введения </a:t>
            </a:r>
            <a:r>
              <a:rPr lang="ru-RU" dirty="0" err="1">
                <a:latin typeface="Sylfaen" panose="010A0502050306030303" pitchFamily="18" charset="0"/>
              </a:rPr>
              <a:t>ротавирусной</a:t>
            </a:r>
            <a:r>
              <a:rPr lang="ru-RU" dirty="0">
                <a:latin typeface="Sylfaen" panose="010A0502050306030303" pitchFamily="18" charset="0"/>
              </a:rPr>
              <a:t> вакцины в странах </a:t>
            </a:r>
            <a:r>
              <a:rPr lang="en-US" dirty="0">
                <a:latin typeface="Sylfaen" panose="010A0502050306030303" pitchFamily="18" charset="0"/>
              </a:rPr>
              <a:t>Gavi</a:t>
            </a:r>
            <a:r>
              <a:rPr lang="ru-RU" dirty="0">
                <a:latin typeface="Sylfaen" panose="010A0502050306030303" pitchFamily="18" charset="0"/>
              </a:rPr>
              <a:t>, установило, что затраты на год жизни, скорректированные по нетрудоспособности (DALY) составили бы 43 долл. США в период с 2008 по 2025 годы, что было бы очень рентабельным.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C4AF49-61C6-494F-A70A-2D57AEE393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  <a:latin typeface="Sylfaen" panose="010A0502050306030303" pitchFamily="18" charset="0"/>
                <a:cs typeface="Arial"/>
              </a:rPr>
              <a:t>www.lnct.global </a:t>
            </a:r>
            <a:r>
              <a:rPr lang="en-US" dirty="0">
                <a:latin typeface="Sylfaen" panose="010A0502050306030303" pitchFamily="18" charset="0"/>
                <a:cs typeface="Arial"/>
              </a:rPr>
              <a:t>| </a:t>
            </a:r>
            <a:fld id="{2459FD92-E8AB-4F86-BA9A-090210CAFD7B}" type="slidenum">
              <a:rPr lang="en-US" smtClean="0">
                <a:latin typeface="Sylfaen" panose="010A0502050306030303" pitchFamily="18" charset="0"/>
                <a:cs typeface="Arial"/>
              </a:rPr>
              <a:pPr/>
              <a:t>4</a:t>
            </a:fld>
            <a:endParaRPr lang="en-US" dirty="0">
              <a:solidFill>
                <a:srgbClr val="E32726"/>
              </a:solidFill>
              <a:latin typeface="Sylfaen" panose="010A0502050306030303" pitchFamily="18" charset="0"/>
              <a:cs typeface="Aria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1333982-2CD0-44FF-B96D-E760D7E081FE}"/>
              </a:ext>
            </a:extLst>
          </p:cNvPr>
          <p:cNvSpPr txBox="1"/>
          <p:nvPr/>
        </p:nvSpPr>
        <p:spPr>
          <a:xfrm>
            <a:off x="443688" y="5110928"/>
            <a:ext cx="82296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Sylfaen" panose="010A0502050306030303" pitchFamily="18" charset="0"/>
              </a:rPr>
              <a:t>*</a:t>
            </a:r>
            <a:r>
              <a:rPr lang="en-US" sz="1200" dirty="0">
                <a:latin typeface="Sylfaen" panose="010A0502050306030303" pitchFamily="18" charset="0"/>
              </a:rPr>
              <a:t>Atherly et al. Rotavirus Vaccination: Cost-Effectiveness and Impact on Child Mortality  in Developing Countries, </a:t>
            </a:r>
            <a:r>
              <a:rPr lang="en-US" sz="1200" i="1" dirty="0">
                <a:latin typeface="Sylfaen" panose="010A0502050306030303" pitchFamily="18" charset="0"/>
              </a:rPr>
              <a:t>The Journal of Infectious Diseases</a:t>
            </a:r>
            <a:r>
              <a:rPr lang="en-US" sz="1200" dirty="0">
                <a:latin typeface="Sylfaen" panose="010A0502050306030303" pitchFamily="18" charset="0"/>
              </a:rPr>
              <a:t>, Volume 200, Issue Supplement_1, 1 November 2009, Pages S28–S38, </a:t>
            </a:r>
            <a:r>
              <a:rPr lang="en-US" sz="1200" dirty="0">
                <a:latin typeface="Sylfaen" panose="010A0502050306030303" pitchFamily="18" charset="0"/>
                <a:hlinkClick r:id="rId3"/>
              </a:rPr>
              <a:t>https://doi.org/10.1086/605033</a:t>
            </a:r>
            <a:r>
              <a:rPr lang="en-US" sz="1200" dirty="0">
                <a:latin typeface="Sylfaen" panose="010A0502050306030303" pitchFamily="18" charset="0"/>
              </a:rPr>
              <a:t> </a:t>
            </a:r>
          </a:p>
        </p:txBody>
      </p:sp>
      <p:sp>
        <p:nvSpPr>
          <p:cNvPr id="6" name="Star: 6 Points 5">
            <a:extLst>
              <a:ext uri="{FF2B5EF4-FFF2-40B4-BE49-F238E27FC236}">
                <a16:creationId xmlns:a16="http://schemas.microsoft.com/office/drawing/2014/main" id="{3A256296-3293-4D70-B009-E8FA05B1A2F4}"/>
              </a:ext>
            </a:extLst>
          </p:cNvPr>
          <p:cNvSpPr/>
          <p:nvPr/>
        </p:nvSpPr>
        <p:spPr>
          <a:xfrm>
            <a:off x="7760525" y="176100"/>
            <a:ext cx="1036467" cy="886742"/>
          </a:xfrm>
          <a:prstGeom prst="star6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latin typeface="Sylfaen" panose="010A0502050306030303" pitchFamily="18" charset="0"/>
              </a:rPr>
              <a:t>Key Message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80343" y="6335584"/>
            <a:ext cx="878937" cy="24622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ru-RU" sz="500" dirty="0">
                <a:solidFill>
                  <a:schemeClr val="tx2">
                    <a:lumMod val="50000"/>
                  </a:schemeClr>
                </a:solidFill>
                <a:latin typeface="Sylfaen" panose="010A0502050306030303" pitchFamily="18" charset="0"/>
              </a:rPr>
              <a:t>Учебная Сеть для Стран Переходного периода </a:t>
            </a:r>
            <a:endParaRPr lang="en-US" sz="500" dirty="0">
              <a:solidFill>
                <a:schemeClr val="tx2">
                  <a:lumMod val="50000"/>
                </a:schemeClr>
              </a:solidFill>
              <a:latin typeface="Sylfaen" panose="010A0502050306030303" pitchFamily="18" charset="0"/>
            </a:endParaRPr>
          </a:p>
        </p:txBody>
      </p:sp>
      <p:sp>
        <p:nvSpPr>
          <p:cNvPr id="8" name="Star: 6 Points 5">
            <a:extLst>
              <a:ext uri="{FF2B5EF4-FFF2-40B4-BE49-F238E27FC236}">
                <a16:creationId xmlns:a16="http://schemas.microsoft.com/office/drawing/2014/main" id="{66D992EA-040C-4C33-A8A4-3354EB64C937}"/>
              </a:ext>
            </a:extLst>
          </p:cNvPr>
          <p:cNvSpPr/>
          <p:nvPr/>
        </p:nvSpPr>
        <p:spPr>
          <a:xfrm>
            <a:off x="7760525" y="170162"/>
            <a:ext cx="1036467" cy="886742"/>
          </a:xfrm>
          <a:prstGeom prst="star6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>
                <a:latin typeface="Sylfaen" panose="010A0502050306030303" pitchFamily="18" charset="0"/>
              </a:rPr>
              <a:t>Ключевой  тезис</a:t>
            </a:r>
            <a:endParaRPr lang="en-US" sz="900" b="1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0420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9D187-EB66-4715-A5F0-0A5CC52612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092950" cy="1143000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Sylfaen" panose="010A0502050306030303" pitchFamily="18" charset="0"/>
              </a:rPr>
              <a:t>Иммунизация – лучшая инвестиция и она дает очевидные результаты, но нужно сделать еще больше (2 из 2)</a:t>
            </a:r>
            <a:endParaRPr lang="en-US" dirty="0">
              <a:latin typeface="Sylfaen" panose="010A05020503060303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937ECD-5327-46EF-A63B-1297DD15AB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202523"/>
          </a:xfrm>
        </p:spPr>
        <p:txBody>
          <a:bodyPr>
            <a:normAutofit/>
          </a:bodyPr>
          <a:lstStyle/>
          <a:p>
            <a:r>
              <a:rPr lang="ru-RU" sz="1900" dirty="0">
                <a:latin typeface="Sylfaen" panose="010A0502050306030303" pitchFamily="18" charset="0"/>
              </a:rPr>
              <a:t>С </a:t>
            </a:r>
            <a:r>
              <a:rPr lang="ru-RU" dirty="0">
                <a:latin typeface="Sylfaen" panose="010A0502050306030303" pitchFamily="18" charset="0"/>
              </a:rPr>
              <a:t>появлением новых поставщиков и благодаря международным усилиям по формированию рынков, цены на многие вакцины снизились, что сделало их еще более рентабельными.</a:t>
            </a:r>
          </a:p>
          <a:p>
            <a:pPr marL="0" indent="0">
              <a:buNone/>
            </a:pPr>
            <a:endParaRPr lang="ru-RU" sz="1050" dirty="0">
              <a:latin typeface="Sylfaen" panose="010A0502050306030303" pitchFamily="18" charset="0"/>
            </a:endParaRPr>
          </a:p>
          <a:p>
            <a:r>
              <a:rPr lang="ru-RU" dirty="0">
                <a:latin typeface="Sylfaen" panose="010A0502050306030303" pitchFamily="18" charset="0"/>
              </a:rPr>
              <a:t>Например, вакцина «пятивалентная» пять-в-одном стоила 3,60 долл. США за дозу через службу закупок ЮНИСЕФ в 2005 году. В 2017 году она уже доступна за 0,85 долл. США за дозу.</a:t>
            </a:r>
            <a:r>
              <a:rPr lang="en-US" dirty="0">
                <a:latin typeface="Sylfaen" panose="010A0502050306030303" pitchFamily="18" charset="0"/>
              </a:rPr>
              <a:t> </a:t>
            </a:r>
            <a:endParaRPr lang="ru-RU" dirty="0">
              <a:latin typeface="Sylfaen" panose="010A0502050306030303" pitchFamily="18" charset="0"/>
            </a:endParaRPr>
          </a:p>
          <a:p>
            <a:endParaRPr lang="ru-RU" dirty="0">
              <a:latin typeface="Sylfaen" panose="010A0502050306030303" pitchFamily="18" charset="0"/>
            </a:endParaRPr>
          </a:p>
          <a:p>
            <a:r>
              <a:rPr lang="ru-RU" dirty="0">
                <a:latin typeface="Sylfaen" panose="010A0502050306030303" pitchFamily="18" charset="0"/>
              </a:rPr>
              <a:t>В предстоящие годы ожидается большая конкуренция и выбор.</a:t>
            </a:r>
          </a:p>
          <a:p>
            <a:endParaRPr lang="ru-RU" dirty="0">
              <a:latin typeface="Sylfaen" panose="010A0502050306030303" pitchFamily="18" charset="0"/>
            </a:endParaRPr>
          </a:p>
          <a:p>
            <a:r>
              <a:rPr lang="ru-RU" dirty="0">
                <a:latin typeface="Sylfaen" panose="010A0502050306030303" pitchFamily="18" charset="0"/>
              </a:rPr>
              <a:t>Производители заключили ценовые соглашения, чтобы продолжить поддерживать доступные цены после перехода </a:t>
            </a:r>
            <a:r>
              <a:rPr lang="en-US" dirty="0">
                <a:latin typeface="Sylfaen" panose="010A0502050306030303" pitchFamily="18" charset="0"/>
              </a:rPr>
              <a:t>GAVI</a:t>
            </a:r>
            <a:r>
              <a:rPr lang="ru-RU" dirty="0">
                <a:latin typeface="Sylfaen" panose="010A0502050306030303" pitchFamily="18" charset="0"/>
              </a:rPr>
              <a:t>.  </a:t>
            </a:r>
            <a:endParaRPr lang="en-US" dirty="0">
              <a:latin typeface="Sylfaen" panose="010A0502050306030303" pitchFamily="18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C4AF49-61C6-494F-A70A-2D57AEE393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  <a:latin typeface="Sylfaen" panose="010A0502050306030303" pitchFamily="18" charset="0"/>
                <a:cs typeface="Arial"/>
              </a:rPr>
              <a:t>www.lnct.global </a:t>
            </a:r>
            <a:r>
              <a:rPr lang="en-US" dirty="0">
                <a:latin typeface="Sylfaen" panose="010A0502050306030303" pitchFamily="18" charset="0"/>
                <a:cs typeface="Arial"/>
              </a:rPr>
              <a:t>| </a:t>
            </a:r>
            <a:fld id="{2459FD92-E8AB-4F86-BA9A-090210CAFD7B}" type="slidenum">
              <a:rPr lang="en-US" smtClean="0">
                <a:latin typeface="Sylfaen" panose="010A0502050306030303" pitchFamily="18" charset="0"/>
                <a:cs typeface="Arial"/>
              </a:rPr>
              <a:pPr/>
              <a:t>5</a:t>
            </a:fld>
            <a:endParaRPr lang="en-US" dirty="0">
              <a:solidFill>
                <a:srgbClr val="E32726"/>
              </a:solidFill>
              <a:latin typeface="Sylfaen" panose="010A0502050306030303" pitchFamily="18" charset="0"/>
              <a:cs typeface="Arial"/>
            </a:endParaRPr>
          </a:p>
        </p:txBody>
      </p:sp>
      <p:sp>
        <p:nvSpPr>
          <p:cNvPr id="6" name="Star: 6 Points 5">
            <a:extLst>
              <a:ext uri="{FF2B5EF4-FFF2-40B4-BE49-F238E27FC236}">
                <a16:creationId xmlns:a16="http://schemas.microsoft.com/office/drawing/2014/main" id="{3A256296-3293-4D70-B009-E8FA05B1A2F4}"/>
              </a:ext>
            </a:extLst>
          </p:cNvPr>
          <p:cNvSpPr/>
          <p:nvPr/>
        </p:nvSpPr>
        <p:spPr>
          <a:xfrm>
            <a:off x="7760525" y="176100"/>
            <a:ext cx="1036467" cy="886742"/>
          </a:xfrm>
          <a:prstGeom prst="star6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latin typeface="Sylfaen" panose="010A0502050306030303" pitchFamily="18" charset="0"/>
              </a:rPr>
              <a:t>Key Message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80343" y="6335584"/>
            <a:ext cx="878937" cy="24622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ru-RU" sz="500" dirty="0">
                <a:solidFill>
                  <a:schemeClr val="tx2">
                    <a:lumMod val="50000"/>
                  </a:schemeClr>
                </a:solidFill>
                <a:latin typeface="Sylfaen" panose="010A0502050306030303" pitchFamily="18" charset="0"/>
              </a:rPr>
              <a:t>Учебная Сеть для Стран Переходного периода </a:t>
            </a:r>
            <a:endParaRPr lang="en-US" sz="500" dirty="0">
              <a:solidFill>
                <a:schemeClr val="tx2">
                  <a:lumMod val="50000"/>
                </a:schemeClr>
              </a:solidFill>
              <a:latin typeface="Sylfaen" panose="010A0502050306030303" pitchFamily="18" charset="0"/>
            </a:endParaRPr>
          </a:p>
        </p:txBody>
      </p:sp>
      <p:sp>
        <p:nvSpPr>
          <p:cNvPr id="8" name="Star: 6 Points 5">
            <a:extLst>
              <a:ext uri="{FF2B5EF4-FFF2-40B4-BE49-F238E27FC236}">
                <a16:creationId xmlns:a16="http://schemas.microsoft.com/office/drawing/2014/main" id="{66D992EA-040C-4C33-A8A4-3354EB64C937}"/>
              </a:ext>
            </a:extLst>
          </p:cNvPr>
          <p:cNvSpPr/>
          <p:nvPr/>
        </p:nvSpPr>
        <p:spPr>
          <a:xfrm>
            <a:off x="7760525" y="170162"/>
            <a:ext cx="1036467" cy="886742"/>
          </a:xfrm>
          <a:prstGeom prst="star6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>
                <a:latin typeface="Sylfaen" panose="010A0502050306030303" pitchFamily="18" charset="0"/>
              </a:rPr>
              <a:t>Ключевой  тезис</a:t>
            </a:r>
            <a:endParaRPr lang="en-US" sz="900" b="1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4683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9758A-559A-4713-8213-7162F31886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57846" cy="1143000"/>
          </a:xfrm>
        </p:spPr>
        <p:txBody>
          <a:bodyPr>
            <a:normAutofit/>
          </a:bodyPr>
          <a:lstStyle/>
          <a:p>
            <a:r>
              <a:rPr lang="ru-RU" dirty="0">
                <a:latin typeface="Sylfaen" panose="010A0502050306030303" pitchFamily="18" charset="0"/>
              </a:rPr>
              <a:t>Иммунизация ведет к сокращению будущей бремени на систему здравоохранения</a:t>
            </a:r>
            <a:endParaRPr lang="en-US" dirty="0">
              <a:latin typeface="Sylfaen" panose="010A05020503060303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3C0213-F697-4963-8E25-043BD5401A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251161"/>
          </a:xfrm>
        </p:spPr>
        <p:txBody>
          <a:bodyPr/>
          <a:lstStyle/>
          <a:p>
            <a:r>
              <a:rPr lang="ru-RU" sz="2400" dirty="0">
                <a:latin typeface="Sylfaen" panose="010A0502050306030303" pitchFamily="18" charset="0"/>
              </a:rPr>
              <a:t>Предотвращая инфекционные заболевания, иммунизация может высвободить ограниченные ресурсы здравоохранения для решения других приоритетов, включая неинфекционные болезни.</a:t>
            </a:r>
            <a:endParaRPr lang="en-US" sz="2400" dirty="0">
              <a:latin typeface="Sylfaen" panose="010A0502050306030303" pitchFamily="18" charset="0"/>
            </a:endParaRPr>
          </a:p>
          <a:p>
            <a:pPr lvl="1"/>
            <a:endParaRPr lang="en-US" dirty="0">
              <a:latin typeface="Sylfaen" panose="010A0502050306030303" pitchFamily="18" charset="0"/>
            </a:endParaRPr>
          </a:p>
          <a:p>
            <a:pPr marL="0" indent="0">
              <a:buNone/>
            </a:pPr>
            <a:endParaRPr lang="en-US" dirty="0">
              <a:latin typeface="Sylfaen" panose="010A0502050306030303" pitchFamily="18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F91557-4042-4D25-A1EE-03563ED14A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  <a:latin typeface="Sylfaen" panose="010A0502050306030303" pitchFamily="18" charset="0"/>
                <a:cs typeface="Arial"/>
              </a:rPr>
              <a:t>www.lnct.global </a:t>
            </a:r>
            <a:r>
              <a:rPr lang="en-US" dirty="0">
                <a:latin typeface="Sylfaen" panose="010A0502050306030303" pitchFamily="18" charset="0"/>
                <a:cs typeface="Arial"/>
              </a:rPr>
              <a:t>| </a:t>
            </a:r>
            <a:fld id="{2459FD92-E8AB-4F86-BA9A-090210CAFD7B}" type="slidenum">
              <a:rPr lang="en-US" smtClean="0">
                <a:latin typeface="Sylfaen" panose="010A0502050306030303" pitchFamily="18" charset="0"/>
                <a:cs typeface="Arial"/>
              </a:rPr>
              <a:pPr/>
              <a:t>6</a:t>
            </a:fld>
            <a:endParaRPr lang="en-US" dirty="0">
              <a:solidFill>
                <a:srgbClr val="E32726"/>
              </a:solidFill>
              <a:latin typeface="Sylfaen" panose="010A0502050306030303" pitchFamily="18" charset="0"/>
              <a:cs typeface="Arial"/>
            </a:endParaRPr>
          </a:p>
        </p:txBody>
      </p:sp>
      <p:sp>
        <p:nvSpPr>
          <p:cNvPr id="6" name="Star: 6 Points 5">
            <a:extLst>
              <a:ext uri="{FF2B5EF4-FFF2-40B4-BE49-F238E27FC236}">
                <a16:creationId xmlns:a16="http://schemas.microsoft.com/office/drawing/2014/main" id="{D67A25E7-C6FC-4BBB-A283-A5EE8BC98534}"/>
              </a:ext>
            </a:extLst>
          </p:cNvPr>
          <p:cNvSpPr/>
          <p:nvPr/>
        </p:nvSpPr>
        <p:spPr>
          <a:xfrm>
            <a:off x="7760525" y="176100"/>
            <a:ext cx="1036467" cy="886742"/>
          </a:xfrm>
          <a:prstGeom prst="star6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latin typeface="Sylfaen" panose="010A0502050306030303" pitchFamily="18" charset="0"/>
              </a:rPr>
              <a:t>Key Message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80343" y="6335584"/>
            <a:ext cx="878937" cy="24622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ru-RU" sz="500" dirty="0">
                <a:solidFill>
                  <a:schemeClr val="tx2">
                    <a:lumMod val="50000"/>
                  </a:schemeClr>
                </a:solidFill>
                <a:latin typeface="Sylfaen" panose="010A0502050306030303" pitchFamily="18" charset="0"/>
              </a:rPr>
              <a:t>Учебная Сеть для Стран Переходного периода </a:t>
            </a:r>
            <a:endParaRPr lang="en-US" sz="500" dirty="0">
              <a:solidFill>
                <a:schemeClr val="tx2">
                  <a:lumMod val="50000"/>
                </a:schemeClr>
              </a:solidFill>
              <a:latin typeface="Sylfaen" panose="010A0502050306030303" pitchFamily="18" charset="0"/>
            </a:endParaRPr>
          </a:p>
        </p:txBody>
      </p:sp>
      <p:sp>
        <p:nvSpPr>
          <p:cNvPr id="8" name="Star: 6 Points 5">
            <a:extLst>
              <a:ext uri="{FF2B5EF4-FFF2-40B4-BE49-F238E27FC236}">
                <a16:creationId xmlns:a16="http://schemas.microsoft.com/office/drawing/2014/main" id="{66D992EA-040C-4C33-A8A4-3354EB64C937}"/>
              </a:ext>
            </a:extLst>
          </p:cNvPr>
          <p:cNvSpPr/>
          <p:nvPr/>
        </p:nvSpPr>
        <p:spPr>
          <a:xfrm>
            <a:off x="7760525" y="181737"/>
            <a:ext cx="1036467" cy="886742"/>
          </a:xfrm>
          <a:prstGeom prst="star6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>
                <a:latin typeface="Sylfaen" panose="010A0502050306030303" pitchFamily="18" charset="0"/>
              </a:rPr>
              <a:t>Ключевой  тезис</a:t>
            </a:r>
            <a:endParaRPr lang="en-US" sz="900" b="1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0510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9758A-559A-4713-8213-7162F31886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57846" cy="1143000"/>
          </a:xfrm>
        </p:spPr>
        <p:txBody>
          <a:bodyPr>
            <a:noAutofit/>
          </a:bodyPr>
          <a:lstStyle/>
          <a:p>
            <a:r>
              <a:rPr lang="ru-RU" sz="2100" dirty="0">
                <a:latin typeface="Sylfaen" panose="010A0502050306030303" pitchFamily="18" charset="0"/>
              </a:rPr>
              <a:t>Программы иммунизации - это больше, чем финансирование вакцин - нам необходимо полностью финансировать операционные расходы программ и стратегий доставки</a:t>
            </a:r>
            <a:endParaRPr lang="en-US" sz="2100" dirty="0">
              <a:latin typeface="Sylfaen" panose="010A05020503060303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3C0213-F697-4963-8E25-043BD5401A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251161"/>
          </a:xfrm>
        </p:spPr>
        <p:txBody>
          <a:bodyPr>
            <a:normAutofit/>
          </a:bodyPr>
          <a:lstStyle/>
          <a:p>
            <a:r>
              <a:rPr lang="ru-RU" dirty="0">
                <a:latin typeface="Sylfaen" panose="010A0502050306030303" pitchFamily="18" charset="0"/>
              </a:rPr>
              <a:t>Программы зависят не только от вакцин, но и от всех элементов программы – с тем, чтобы эффективно доставлять их и отслеживать прогресс:</a:t>
            </a:r>
          </a:p>
          <a:p>
            <a:pPr lvl="1"/>
            <a:r>
              <a:rPr lang="ru-RU" sz="2000" dirty="0">
                <a:latin typeface="Sylfaen" panose="010A0502050306030303" pitchFamily="18" charset="0"/>
              </a:rPr>
              <a:t>Системы цепи поставок </a:t>
            </a:r>
          </a:p>
          <a:p>
            <a:pPr lvl="1"/>
            <a:r>
              <a:rPr lang="ru-RU" sz="2000" dirty="0">
                <a:latin typeface="Sylfaen" panose="010A0502050306030303" pitchFamily="18" charset="0"/>
              </a:rPr>
              <a:t>Мониторинг и наблюдение</a:t>
            </a:r>
          </a:p>
          <a:p>
            <a:pPr lvl="1"/>
            <a:r>
              <a:rPr lang="ru-RU" sz="2000" dirty="0">
                <a:latin typeface="Sylfaen" panose="010A0502050306030303" pitchFamily="18" charset="0"/>
              </a:rPr>
              <a:t>Планирование и поддерживающий надзор</a:t>
            </a:r>
          </a:p>
          <a:p>
            <a:pPr lvl="1"/>
            <a:r>
              <a:rPr lang="ru-RU" sz="2000" dirty="0">
                <a:latin typeface="Sylfaen" panose="010A0502050306030303" pitchFamily="18" charset="0"/>
              </a:rPr>
              <a:t>Обучение персонала</a:t>
            </a:r>
          </a:p>
          <a:p>
            <a:pPr lvl="1"/>
            <a:r>
              <a:rPr lang="ru-RU" sz="2000" dirty="0">
                <a:latin typeface="Sylfaen" panose="010A0502050306030303" pitchFamily="18" charset="0"/>
              </a:rPr>
              <a:t>Пропаганда </a:t>
            </a:r>
            <a:endParaRPr lang="en-US" sz="2000" dirty="0">
              <a:latin typeface="Sylfaen" panose="010A0502050306030303" pitchFamily="18" charset="0"/>
            </a:endParaRPr>
          </a:p>
          <a:p>
            <a:pPr lvl="1"/>
            <a:endParaRPr lang="en-US" dirty="0">
              <a:latin typeface="Sylfaen" panose="010A0502050306030303" pitchFamily="18" charset="0"/>
            </a:endParaRPr>
          </a:p>
          <a:p>
            <a:r>
              <a:rPr lang="ru-RU" dirty="0">
                <a:latin typeface="Sylfaen" panose="010A0502050306030303" pitchFamily="18" charset="0"/>
              </a:rPr>
              <a:t>Программы иммунизации зависят от сильных систем первичной медико-санитарной помощи</a:t>
            </a:r>
            <a:endParaRPr lang="en-US" dirty="0">
              <a:latin typeface="Sylfaen" panose="010A0502050306030303" pitchFamily="18" charset="0"/>
            </a:endParaRPr>
          </a:p>
          <a:p>
            <a:pPr marL="0" indent="0">
              <a:buNone/>
            </a:pPr>
            <a:endParaRPr lang="en-US" dirty="0">
              <a:latin typeface="Sylfaen" panose="010A0502050306030303" pitchFamily="18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F91557-4042-4D25-A1EE-03563ED14A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  <a:latin typeface="Sylfaen" panose="010A0502050306030303" pitchFamily="18" charset="0"/>
                <a:cs typeface="Arial"/>
              </a:rPr>
              <a:t>www.lnct.global </a:t>
            </a:r>
            <a:r>
              <a:rPr lang="en-US" dirty="0">
                <a:latin typeface="Sylfaen" panose="010A0502050306030303" pitchFamily="18" charset="0"/>
                <a:cs typeface="Arial"/>
              </a:rPr>
              <a:t>| </a:t>
            </a:r>
            <a:fld id="{2459FD92-E8AB-4F86-BA9A-090210CAFD7B}" type="slidenum">
              <a:rPr lang="en-US" smtClean="0">
                <a:latin typeface="Sylfaen" panose="010A0502050306030303" pitchFamily="18" charset="0"/>
                <a:cs typeface="Arial"/>
              </a:rPr>
              <a:pPr/>
              <a:t>7</a:t>
            </a:fld>
            <a:endParaRPr lang="en-US" dirty="0">
              <a:solidFill>
                <a:srgbClr val="E32726"/>
              </a:solidFill>
              <a:latin typeface="Sylfaen" panose="010A0502050306030303" pitchFamily="18" charset="0"/>
              <a:cs typeface="Arial"/>
            </a:endParaRPr>
          </a:p>
        </p:txBody>
      </p:sp>
      <p:sp>
        <p:nvSpPr>
          <p:cNvPr id="6" name="Star: 6 Points 5">
            <a:extLst>
              <a:ext uri="{FF2B5EF4-FFF2-40B4-BE49-F238E27FC236}">
                <a16:creationId xmlns:a16="http://schemas.microsoft.com/office/drawing/2014/main" id="{D67A25E7-C6FC-4BBB-A283-A5EE8BC98534}"/>
              </a:ext>
            </a:extLst>
          </p:cNvPr>
          <p:cNvSpPr/>
          <p:nvPr/>
        </p:nvSpPr>
        <p:spPr>
          <a:xfrm>
            <a:off x="7760525" y="176100"/>
            <a:ext cx="1036467" cy="886742"/>
          </a:xfrm>
          <a:prstGeom prst="star6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latin typeface="Sylfaen" panose="010A0502050306030303" pitchFamily="18" charset="0"/>
              </a:rPr>
              <a:t>Key Message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80343" y="6335584"/>
            <a:ext cx="878937" cy="24622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ru-RU" sz="500" dirty="0">
                <a:solidFill>
                  <a:schemeClr val="tx2">
                    <a:lumMod val="50000"/>
                  </a:schemeClr>
                </a:solidFill>
                <a:latin typeface="Sylfaen" panose="010A0502050306030303" pitchFamily="18" charset="0"/>
              </a:rPr>
              <a:t>Учебная Сеть для Стран Переходного периода </a:t>
            </a:r>
            <a:endParaRPr lang="en-US" sz="500" dirty="0">
              <a:solidFill>
                <a:schemeClr val="tx2">
                  <a:lumMod val="50000"/>
                </a:schemeClr>
              </a:solidFill>
              <a:latin typeface="Sylfaen" panose="010A0502050306030303" pitchFamily="18" charset="0"/>
            </a:endParaRPr>
          </a:p>
        </p:txBody>
      </p:sp>
      <p:sp>
        <p:nvSpPr>
          <p:cNvPr id="8" name="Star: 6 Points 5">
            <a:extLst>
              <a:ext uri="{FF2B5EF4-FFF2-40B4-BE49-F238E27FC236}">
                <a16:creationId xmlns:a16="http://schemas.microsoft.com/office/drawing/2014/main" id="{66D992EA-040C-4C33-A8A4-3354EB64C937}"/>
              </a:ext>
            </a:extLst>
          </p:cNvPr>
          <p:cNvSpPr/>
          <p:nvPr/>
        </p:nvSpPr>
        <p:spPr>
          <a:xfrm>
            <a:off x="7760525" y="170162"/>
            <a:ext cx="1036467" cy="886742"/>
          </a:xfrm>
          <a:prstGeom prst="star6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>
                <a:latin typeface="Sylfaen" panose="010A0502050306030303" pitchFamily="18" charset="0"/>
              </a:rPr>
              <a:t>Ключевой  тезис</a:t>
            </a:r>
            <a:endParaRPr lang="en-US" sz="900" b="1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0885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912B5-FE99-4A0D-B4F1-4AB69D7EA0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706563" cy="1143000"/>
          </a:xfrm>
        </p:spPr>
        <p:txBody>
          <a:bodyPr>
            <a:normAutofit/>
          </a:bodyPr>
          <a:lstStyle/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данных с целью представления, что иммунизация в Вашей стране обеспечивает эффективные результаты (и еще многое предстоит сдел</a:t>
            </a:r>
            <a:r>
              <a:rPr lang="ru-RU" sz="2200" dirty="0"/>
              <a:t>ать)</a:t>
            </a:r>
            <a:endParaRPr lang="en-US" sz="2200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F626D1D3-5C32-46A4-BCA3-370B805395B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417638"/>
          <a:ext cx="8229600" cy="295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542">
                  <a:extLst>
                    <a:ext uri="{9D8B030D-6E8A-4147-A177-3AD203B41FA5}">
                      <a16:colId xmlns:a16="http://schemas.microsoft.com/office/drawing/2014/main" val="390586330"/>
                    </a:ext>
                  </a:extLst>
                </a:gridCol>
                <a:gridCol w="5565058">
                  <a:extLst>
                    <a:ext uri="{9D8B030D-6E8A-4147-A177-3AD203B41FA5}">
                      <a16:colId xmlns:a16="http://schemas.microsoft.com/office/drawing/2014/main" val="1200782510"/>
                    </a:ext>
                  </a:extLst>
                </a:gridCol>
              </a:tblGrid>
              <a:tr h="358878">
                <a:tc>
                  <a:txBody>
                    <a:bodyPr/>
                    <a:lstStyle/>
                    <a:p>
                      <a:r>
                        <a:rPr lang="ru-RU" dirty="0"/>
                        <a:t>Требования к данным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Пример гипотетического анализа</a:t>
                      </a:r>
                      <a:r>
                        <a:rPr lang="en-US" dirty="0"/>
                        <a:t>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8736081"/>
                  </a:ext>
                </a:extLst>
              </a:tr>
              <a:tr h="382523">
                <a:tc>
                  <a:txBody>
                    <a:bodyPr/>
                    <a:lstStyle/>
                    <a:p>
                      <a:r>
                        <a:rPr lang="ru-RU" sz="1400" dirty="0"/>
                        <a:t>Расходы на вакцины РПИ, общее население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Вакцины - это мощные инвестиции, при этом они –</a:t>
                      </a:r>
                      <a:r>
                        <a:rPr lang="ru-RU" sz="1400" baseline="0" dirty="0"/>
                        <a:t> </a:t>
                      </a:r>
                      <a:r>
                        <a:rPr lang="ru-RU" sz="1400" dirty="0"/>
                        <a:t>недорогие.  Наша страна тратит 0,76 доллара на душу населения на вакцины РПИ.  Это позволило нам добиться больших успехов в области здравоохранения.  Скромное увеличение расходов позволит добиться еще большего.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6373849"/>
                  </a:ext>
                </a:extLst>
              </a:tr>
              <a:tr h="382523">
                <a:tc>
                  <a:txBody>
                    <a:bodyPr/>
                    <a:lstStyle/>
                    <a:p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Экономия расходов на госпитализацию и другие примеры экономии в системе здравоохранения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ПКВ предотвращает расходы на госпитализацию при лечении пневмонии и инвазивных заболеваний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Вакцинация против гепатита С предотвращает расходы на лечение цирроза и рака печени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18426"/>
                  </a:ext>
                </a:extLst>
              </a:tr>
            </a:tbl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86234E-E7B5-49ED-9ABB-B961F5835D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  <a:latin typeface="Arial"/>
                <a:cs typeface="Arial"/>
              </a:rPr>
              <a:t>www.lnct.global </a:t>
            </a:r>
            <a:r>
              <a:rPr lang="en-US" dirty="0">
                <a:latin typeface="Arial"/>
                <a:cs typeface="Arial"/>
              </a:rPr>
              <a:t>| </a:t>
            </a:r>
            <a:fld id="{2459FD92-E8AB-4F86-BA9A-090210CAFD7B}" type="slidenum">
              <a:rPr lang="en-US" smtClean="0">
                <a:latin typeface="Arial"/>
                <a:cs typeface="Arial"/>
              </a:rPr>
              <a:pPr/>
              <a:t>8</a:t>
            </a:fld>
            <a:endParaRPr lang="en-US" dirty="0">
              <a:solidFill>
                <a:srgbClr val="E32726"/>
              </a:solidFill>
              <a:latin typeface="Arial"/>
              <a:cs typeface="Arial"/>
            </a:endParaRPr>
          </a:p>
        </p:txBody>
      </p:sp>
      <p:sp>
        <p:nvSpPr>
          <p:cNvPr id="7" name="Star: 6 Points 6">
            <a:extLst>
              <a:ext uri="{FF2B5EF4-FFF2-40B4-BE49-F238E27FC236}">
                <a16:creationId xmlns:a16="http://schemas.microsoft.com/office/drawing/2014/main" id="{E4A38701-78D7-4AAC-90C9-DAB7C68F6C7D}"/>
              </a:ext>
            </a:extLst>
          </p:cNvPr>
          <p:cNvSpPr/>
          <p:nvPr/>
        </p:nvSpPr>
        <p:spPr>
          <a:xfrm>
            <a:off x="8013119" y="59056"/>
            <a:ext cx="1036467" cy="886742"/>
          </a:xfrm>
          <a:prstGeom prst="star6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Данные</a:t>
            </a:r>
            <a:endParaRPr lang="en-US" sz="16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032836C-114D-431B-B61B-7FE33DA5C427}"/>
              </a:ext>
            </a:extLst>
          </p:cNvPr>
          <p:cNvSpPr txBox="1"/>
          <p:nvPr/>
        </p:nvSpPr>
        <p:spPr>
          <a:xfrm>
            <a:off x="506360" y="4606413"/>
            <a:ext cx="8180439" cy="92333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/>
              <a:t>Вы можете рассмотреть возможность проведения исследований стоимости национальных программ, чтобы лучше понять разницу в стоимости и стоимость доставки вакцин с помощью различных стратегий.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829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912B5-FE99-4A0D-B4F1-4AB69D7EA0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576340" cy="1143000"/>
          </a:xfrm>
        </p:spPr>
        <p:txBody>
          <a:bodyPr>
            <a:normAutofit/>
          </a:bodyPr>
          <a:lstStyle/>
          <a:p>
            <a:r>
              <a:rPr lang="ru-RU" sz="2000" dirty="0">
                <a:latin typeface="Sylfaen" panose="010A0502050306030303" pitchFamily="18" charset="0"/>
              </a:rPr>
              <a:t>Использование данных для демонстрации того, что иммунизация вашей страны дает очевидные результаты в отношении здоровья (и ещё больше нужно сделать) (1/2)</a:t>
            </a:r>
            <a:endParaRPr lang="en-US" sz="2000" dirty="0">
              <a:latin typeface="Sylfaen" panose="010A0502050306030303" pitchFamily="18" charset="0"/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F626D1D3-5C32-46A4-BCA3-370B805395B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64814" y="1355846"/>
          <a:ext cx="8410234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9653">
                  <a:extLst>
                    <a:ext uri="{9D8B030D-6E8A-4147-A177-3AD203B41FA5}">
                      <a16:colId xmlns:a16="http://schemas.microsoft.com/office/drawing/2014/main" val="390586330"/>
                    </a:ext>
                  </a:extLst>
                </a:gridCol>
                <a:gridCol w="5910581">
                  <a:extLst>
                    <a:ext uri="{9D8B030D-6E8A-4147-A177-3AD203B41FA5}">
                      <a16:colId xmlns:a16="http://schemas.microsoft.com/office/drawing/2014/main" val="1200782510"/>
                    </a:ext>
                  </a:extLst>
                </a:gridCol>
              </a:tblGrid>
              <a:tr h="358878">
                <a:tc>
                  <a:txBody>
                    <a:bodyPr/>
                    <a:lstStyle/>
                    <a:p>
                      <a:r>
                        <a:rPr lang="ru-RU" dirty="0">
                          <a:latin typeface="Sylfaen" panose="010A0502050306030303" pitchFamily="18" charset="0"/>
                        </a:rPr>
                        <a:t>Потребность в данных</a:t>
                      </a:r>
                      <a:endParaRPr lang="en-US" dirty="0">
                        <a:latin typeface="Sylfaen" panose="010A050205030603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Sylfaen" panose="010A0502050306030303" pitchFamily="18" charset="0"/>
                        </a:rPr>
                        <a:t>Пример гипотетического анализа</a:t>
                      </a:r>
                      <a:r>
                        <a:rPr lang="en-US" dirty="0">
                          <a:latin typeface="Sylfaen" panose="010A0502050306030303" pitchFamily="18" charset="0"/>
                        </a:rPr>
                        <a:t>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8736081"/>
                  </a:ext>
                </a:extLst>
              </a:tr>
              <a:tr h="828860">
                <a:tc>
                  <a:txBody>
                    <a:bodyPr/>
                    <a:lstStyle/>
                    <a:p>
                      <a:r>
                        <a:rPr lang="ru-RU" sz="1400" b="0" dirty="0">
                          <a:latin typeface="Sylfaen" panose="010A0502050306030303" pitchFamily="18" charset="0"/>
                        </a:rPr>
                        <a:t>Охват иммунизацией, число выживших детей годовалого возраста, охват по районам</a:t>
                      </a:r>
                      <a:endParaRPr lang="en-US" sz="1400" b="0" dirty="0">
                        <a:latin typeface="Sylfaen" panose="010A05020503060303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Sylfaen" panose="010A0502050306030303" pitchFamily="18" charset="0"/>
                        </a:rPr>
                        <a:t>Наша страна добилась значительных успехов в области иммунизации, охватив 87%. Это составляет 1 035 000 полностью иммунизированных детей*. Но нужно сделать еще больше... есть 155 000 не-иммунизированных детей. Существует также неравномерный охват, при котором лишь 45% детей в XX округе полностью иммунизированы. * измерено покрытием DTP3</a:t>
                      </a:r>
                      <a:endParaRPr lang="en-US" sz="1400" dirty="0">
                        <a:latin typeface="Sylfaen" panose="010A050205030603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4701639"/>
                  </a:ext>
                </a:extLst>
              </a:tr>
              <a:tr h="382523">
                <a:tc>
                  <a:txBody>
                    <a:bodyPr/>
                    <a:lstStyle/>
                    <a:p>
                      <a:r>
                        <a:rPr lang="ru-RU" sz="1400" b="0" dirty="0">
                          <a:latin typeface="Sylfaen" panose="010A0502050306030303" pitchFamily="18" charset="0"/>
                        </a:rPr>
                        <a:t>Амбулаторные приёмы и госпитализация по заболеваниям, предотвращаемым вакцинацией, со средними расходами на амбулаторное посещение и госпитализацию</a:t>
                      </a:r>
                      <a:endParaRPr lang="en-US" sz="1400" b="0" dirty="0">
                        <a:latin typeface="Sylfaen" panose="010A05020503060303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Sylfaen" panose="010A0502050306030303" pitchFamily="18" charset="0"/>
                        </a:rPr>
                        <a:t>Вакцинация не только улучшает здоровье, но и может привести к значительной экономии расходов на здравоохранение. Например, наше введение </a:t>
                      </a:r>
                      <a:r>
                        <a:rPr lang="ru-RU" sz="1400" dirty="0" err="1">
                          <a:latin typeface="Sylfaen" panose="010A0502050306030303" pitchFamily="18" charset="0"/>
                        </a:rPr>
                        <a:t>ротавирусной</a:t>
                      </a:r>
                      <a:r>
                        <a:rPr lang="ru-RU" sz="1400" dirty="0">
                          <a:latin typeface="Sylfaen" panose="010A0502050306030303" pitchFamily="18" charset="0"/>
                        </a:rPr>
                        <a:t> вакцины, согласно оценке:</a:t>
                      </a:r>
                      <a:endParaRPr lang="en-US" sz="1400" dirty="0">
                        <a:latin typeface="Sylfaen" panose="010A0502050306030303" pitchFamily="18" charset="0"/>
                      </a:endParaRPr>
                    </a:p>
                    <a:p>
                      <a:endParaRPr lang="en-US" sz="1400" dirty="0">
                        <a:latin typeface="Sylfaen" panose="010A0502050306030303" pitchFamily="18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>
                          <a:latin typeface="Sylfaen" panose="010A0502050306030303" pitchFamily="18" charset="0"/>
                        </a:rPr>
                        <a:t>Сократило число амбулаторных визитов по причине </a:t>
                      </a:r>
                      <a:r>
                        <a:rPr lang="ru-RU" sz="1400" dirty="0" err="1">
                          <a:latin typeface="Sylfaen" panose="010A0502050306030303" pitchFamily="18" charset="0"/>
                        </a:rPr>
                        <a:t>диарейных</a:t>
                      </a:r>
                      <a:r>
                        <a:rPr lang="ru-RU" sz="1400" dirty="0">
                          <a:latin typeface="Sylfaen" panose="010A0502050306030303" pitchFamily="18" charset="0"/>
                        </a:rPr>
                        <a:t> заболеваний с 605,000 до 190,000 в год. При оценочной стоимости в 27 долларов США на амбулаторный визит это большая экономия.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400" dirty="0">
                        <a:latin typeface="Sylfaen" panose="010A0502050306030303" pitchFamily="18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>
                          <a:latin typeface="Sylfaen" panose="010A0502050306030303" pitchFamily="18" charset="0"/>
                        </a:rPr>
                        <a:t>Сократило число госпитализации с </a:t>
                      </a:r>
                      <a:r>
                        <a:rPr lang="en-US" sz="1400" dirty="0">
                          <a:latin typeface="Sylfaen" panose="010A0502050306030303" pitchFamily="18" charset="0"/>
                        </a:rPr>
                        <a:t>16,090 </a:t>
                      </a:r>
                      <a:r>
                        <a:rPr lang="ru-RU" sz="1400" dirty="0">
                          <a:latin typeface="Sylfaen" panose="010A0502050306030303" pitchFamily="18" charset="0"/>
                        </a:rPr>
                        <a:t>до </a:t>
                      </a:r>
                      <a:r>
                        <a:rPr lang="en-US" sz="1400" dirty="0">
                          <a:latin typeface="Sylfaen" panose="010A0502050306030303" pitchFamily="18" charset="0"/>
                        </a:rPr>
                        <a:t> 2,250 </a:t>
                      </a:r>
                      <a:r>
                        <a:rPr lang="ru-RU" sz="1400" dirty="0">
                          <a:latin typeface="Sylfaen" panose="010A0502050306030303" pitchFamily="18" charset="0"/>
                        </a:rPr>
                        <a:t>в год. При оценочной стоимости в 211 долларов США на посещение это дает дополнительную экономию.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400" dirty="0">
                        <a:latin typeface="Sylfaen" panose="010A0502050306030303" pitchFamily="18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>
                          <a:latin typeface="Sylfaen" panose="010A0502050306030303" pitchFamily="18" charset="0"/>
                        </a:rPr>
                        <a:t>Общая экономия на госпитализации и амбулаторных посещениях: 15 млн. Долларов США ежегодно.</a:t>
                      </a:r>
                      <a:endParaRPr lang="en-US" sz="1400" dirty="0">
                        <a:latin typeface="Sylfaen" panose="010A0502050306030303" pitchFamily="18" charset="0"/>
                      </a:endParaRPr>
                    </a:p>
                    <a:p>
                      <a:endParaRPr lang="en-US" sz="1400" dirty="0">
                        <a:latin typeface="Sylfaen" panose="010A050205030603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2840242"/>
                  </a:ext>
                </a:extLst>
              </a:tr>
            </a:tbl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86234E-E7B5-49ED-9ABB-B961F5835D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68472" y="6093569"/>
            <a:ext cx="2133600" cy="365125"/>
          </a:xfrm>
        </p:spPr>
        <p:txBody>
          <a:bodyPr/>
          <a:lstStyle/>
          <a:p>
            <a:r>
              <a:rPr lang="en-US" dirty="0" err="1">
                <a:solidFill>
                  <a:schemeClr val="tx2"/>
                </a:solidFill>
                <a:latin typeface="Sylfaen" panose="010A0502050306030303" pitchFamily="18" charset="0"/>
                <a:cs typeface="Arial"/>
              </a:rPr>
              <a:t>www.lnct.global</a:t>
            </a:r>
            <a:r>
              <a:rPr lang="en-US" dirty="0">
                <a:solidFill>
                  <a:schemeClr val="tx2"/>
                </a:solidFill>
                <a:latin typeface="Sylfaen" panose="010A0502050306030303" pitchFamily="18" charset="0"/>
                <a:cs typeface="Arial"/>
              </a:rPr>
              <a:t> </a:t>
            </a:r>
            <a:r>
              <a:rPr lang="en-US" dirty="0">
                <a:latin typeface="Sylfaen" panose="010A0502050306030303" pitchFamily="18" charset="0"/>
                <a:cs typeface="Arial"/>
              </a:rPr>
              <a:t>| </a:t>
            </a:r>
            <a:fld id="{2459FD92-E8AB-4F86-BA9A-090210CAFD7B}" type="slidenum">
              <a:rPr lang="en-US" smtClean="0">
                <a:latin typeface="Sylfaen" panose="010A0502050306030303" pitchFamily="18" charset="0"/>
                <a:cs typeface="Arial"/>
              </a:rPr>
              <a:pPr/>
              <a:t>9</a:t>
            </a:fld>
            <a:endParaRPr lang="en-US" dirty="0">
              <a:solidFill>
                <a:srgbClr val="E32726"/>
              </a:solidFill>
              <a:latin typeface="Sylfaen" panose="010A0502050306030303" pitchFamily="18" charset="0"/>
              <a:cs typeface="Arial"/>
            </a:endParaRPr>
          </a:p>
        </p:txBody>
      </p:sp>
      <p:sp>
        <p:nvSpPr>
          <p:cNvPr id="9" name="Star: 6 Points 8">
            <a:extLst>
              <a:ext uri="{FF2B5EF4-FFF2-40B4-BE49-F238E27FC236}">
                <a16:creationId xmlns:a16="http://schemas.microsoft.com/office/drawing/2014/main" id="{F9158093-634E-4B9A-AD58-83E8F7FE4451}"/>
              </a:ext>
            </a:extLst>
          </p:cNvPr>
          <p:cNvSpPr/>
          <p:nvPr/>
        </p:nvSpPr>
        <p:spPr>
          <a:xfrm>
            <a:off x="8020435" y="116052"/>
            <a:ext cx="1036467" cy="886742"/>
          </a:xfrm>
          <a:prstGeom prst="star6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Sylfaen" panose="010A0502050306030303" pitchFamily="18" charset="0"/>
              </a:rPr>
              <a:t>Data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80343" y="6335584"/>
            <a:ext cx="878937" cy="24622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ru-RU" sz="500" dirty="0">
                <a:solidFill>
                  <a:schemeClr val="tx2">
                    <a:lumMod val="50000"/>
                  </a:schemeClr>
                </a:solidFill>
                <a:latin typeface="Sylfaen" panose="010A0502050306030303" pitchFamily="18" charset="0"/>
              </a:rPr>
              <a:t>Учебная Сеть для Стран Переходного периода </a:t>
            </a:r>
            <a:endParaRPr lang="en-US" sz="500" dirty="0">
              <a:solidFill>
                <a:schemeClr val="tx2">
                  <a:lumMod val="50000"/>
                </a:schemeClr>
              </a:solidFill>
              <a:latin typeface="Sylfaen" panose="010A0502050306030303" pitchFamily="18" charset="0"/>
            </a:endParaRPr>
          </a:p>
        </p:txBody>
      </p:sp>
      <p:sp>
        <p:nvSpPr>
          <p:cNvPr id="8" name="Star: 6 Points 7">
            <a:extLst>
              <a:ext uri="{FF2B5EF4-FFF2-40B4-BE49-F238E27FC236}">
                <a16:creationId xmlns:a16="http://schemas.microsoft.com/office/drawing/2014/main" id="{802928AB-761B-4E5B-A5F7-B36F013DD2FF}"/>
              </a:ext>
            </a:extLst>
          </p:cNvPr>
          <p:cNvSpPr/>
          <p:nvPr/>
        </p:nvSpPr>
        <p:spPr>
          <a:xfrm>
            <a:off x="8033540" y="120684"/>
            <a:ext cx="1036467" cy="886742"/>
          </a:xfrm>
          <a:prstGeom prst="star6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latin typeface="Sylfaen" panose="010A0502050306030303" pitchFamily="18" charset="0"/>
              </a:rPr>
              <a:t>Данные</a:t>
            </a:r>
            <a:endParaRPr lang="en-US" sz="1000" b="1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219138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R4D_StandardTemplate_MAC">
  <a:themeElements>
    <a:clrScheme name="LNCT Theme">
      <a:dk1>
        <a:srgbClr val="313231"/>
      </a:dk1>
      <a:lt1>
        <a:srgbClr val="F7F7F7"/>
      </a:lt1>
      <a:dk2>
        <a:srgbClr val="BFBFBF"/>
      </a:dk2>
      <a:lt2>
        <a:srgbClr val="FFFFFF"/>
      </a:lt2>
      <a:accent1>
        <a:srgbClr val="A80A4B"/>
      </a:accent1>
      <a:accent2>
        <a:srgbClr val="E47D25"/>
      </a:accent2>
      <a:accent3>
        <a:srgbClr val="636466"/>
      </a:accent3>
      <a:accent4>
        <a:srgbClr val="313231"/>
      </a:accent4>
      <a:accent5>
        <a:srgbClr val="FC000B"/>
      </a:accent5>
      <a:accent6>
        <a:srgbClr val="BDC5C7"/>
      </a:accent6>
      <a:hlink>
        <a:srgbClr val="E47D25"/>
      </a:hlink>
      <a:folHlink>
        <a:srgbClr val="A75E1E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W-Author xmlns="2af4539b-39f3-4771-ac1a-16de5a20c394">
      <UserInfo>
        <DisplayName/>
        <AccountId xsi:nil="true"/>
        <AccountType/>
      </UserInfo>
    </OW-Author>
    <OW-BriefDescription xmlns="2af4539b-39f3-4771-ac1a-16de5a20c394" xsi:nil="true"/>
    <kd16009dc51444af92aa78db77815af5 xmlns="2af4539b-39f3-4771-ac1a-16de5a20c394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Communications</TermName>
          <TermId xmlns="http://schemas.microsoft.com/office/infopath/2007/PartnerControls">d8600aaf-13ee-4a11-996f-f272b3ac4916</TermId>
        </TermInfo>
      </Terms>
    </kd16009dc51444af92aa78db77815af5>
    <TaxCatchAll xmlns="2af4539b-39f3-4771-ac1a-16de5a20c394">
      <Value>270</Value>
    </TaxCatchAll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OW-Document" ma:contentTypeID="0x010100C4C8B401AAE50B4896808F1C5415D9AD007C27743072DFDD458C10732A45EA6922" ma:contentTypeVersion="18" ma:contentTypeDescription="Create a new document." ma:contentTypeScope="" ma:versionID="c6561534dfdc9b7886528db40cafc27d">
  <xsd:schema xmlns:xsd="http://www.w3.org/2001/XMLSchema" xmlns:xs="http://www.w3.org/2001/XMLSchema" xmlns:p="http://schemas.microsoft.com/office/2006/metadata/properties" xmlns:ns1="http://schemas.microsoft.com/sharepoint/v3" xmlns:ns2="2af4539b-39f3-4771-ac1a-16de5a20c394" xmlns:ns3="768c69c3-fa35-427a-bd39-62ed8a1a923f" targetNamespace="http://schemas.microsoft.com/office/2006/metadata/properties" ma:root="true" ma:fieldsID="79f9ffad7407983900b851270c6c0e65" ns1:_="" ns2:_="" ns3:_="">
    <xsd:import namespace="http://schemas.microsoft.com/sharepoint/v3"/>
    <xsd:import namespace="2af4539b-39f3-4771-ac1a-16de5a20c394"/>
    <xsd:import namespace="768c69c3-fa35-427a-bd39-62ed8a1a923f"/>
    <xsd:element name="properties">
      <xsd:complexType>
        <xsd:sequence>
          <xsd:element name="documentManagement">
            <xsd:complexType>
              <xsd:all>
                <xsd:element ref="ns2:kd16009dc51444af92aa78db77815af5" minOccurs="0"/>
                <xsd:element ref="ns2:TaxCatchAll" minOccurs="0"/>
                <xsd:element ref="ns2:TaxCatchAllLabel" minOccurs="0"/>
                <xsd:element ref="ns2:OW-Author" minOccurs="0"/>
                <xsd:element ref="ns2:OW-BriefDescription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MediaServiceEventHashCode" minOccurs="0"/>
                <xsd:element ref="ns3:MediaServiceGenerationTime" minOccurs="0"/>
                <xsd:element ref="ns2:SharedWithUsers" minOccurs="0"/>
                <xsd:element ref="ns2:SharedWithDetails" minOccurs="0"/>
                <xsd:element ref="ns1:_ip_UnifiedCompliancePolicyProperties" minOccurs="0"/>
                <xsd:element ref="ns1:_ip_UnifiedCompliancePolicyUIAc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4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5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f4539b-39f3-4771-ac1a-16de5a20c394" elementFormDefault="qualified">
    <xsd:import namespace="http://schemas.microsoft.com/office/2006/documentManagement/types"/>
    <xsd:import namespace="http://schemas.microsoft.com/office/infopath/2007/PartnerControls"/>
    <xsd:element name="kd16009dc51444af92aa78db77815af5" ma:index="8" nillable="true" ma:taxonomy="true" ma:internalName="kd16009dc51444af92aa78db77815af5" ma:taxonomyFieldName="OW_x002d_Topics" ma:displayName="OW-Topics" ma:default="" ma:fieldId="{4d16009d-c514-44af-92aa-78db77815af5}" ma:taxonomyMulti="true" ma:sspId="99a65aa6-ac8d-46e4-9aa8-b40f8e8101fc" ma:termSetId="15945777-b729-482b-84e6-b6df0cc2b1a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32858f98-1365-490f-9ce0-cc7840cd00c3}" ma:internalName="TaxCatchAll" ma:showField="CatchAllData" ma:web="2af4539b-39f3-4771-ac1a-16de5a20c39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32858f98-1365-490f-9ce0-cc7840cd00c3}" ma:internalName="TaxCatchAllLabel" ma:readOnly="true" ma:showField="CatchAllDataLabel" ma:web="2af4539b-39f3-4771-ac1a-16de5a20c39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W-Author" ma:index="12" nillable="true" ma:displayName="OW-Author" ma:list="UserInfo" ma:SharePointGroup="0" ma:internalName="OW_x002d_Autho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OW-BriefDescription" ma:index="13" nillable="true" ma:displayName="OW-Brief Description" ma:internalName="OW_x002d_BriefDescription">
      <xsd:simpleType>
        <xsd:restriction base="dms:Note">
          <xsd:maxLength value="255"/>
        </xsd:restriction>
      </xsd:simple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8c69c3-fa35-427a-bd39-62ed8a1a923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6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8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F8F70BE-E4CC-4D73-8BA0-08FE658F0A94}">
  <ds:schemaRefs>
    <ds:schemaRef ds:uri="http://schemas.microsoft.com/office/2006/metadata/properties"/>
    <ds:schemaRef ds:uri="http://schemas.microsoft.com/office/infopath/2007/PartnerControls"/>
    <ds:schemaRef ds:uri="2af4539b-39f3-4771-ac1a-16de5a20c394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D6DB8CE6-5CAC-4BDC-8327-DCD23F59D8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2af4539b-39f3-4771-ac1a-16de5a20c394"/>
    <ds:schemaRef ds:uri="768c69c3-fa35-427a-bd39-62ed8a1a923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22DF4FB-3862-44CE-9A6B-693D610474C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18213</TotalTime>
  <Words>1260</Words>
  <Application>Microsoft Office PowerPoint</Application>
  <PresentationFormat>On-screen Show (4:3)</PresentationFormat>
  <Paragraphs>121</Paragraphs>
  <Slides>11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Calibri</vt:lpstr>
      <vt:lpstr>Museo Sans 300</vt:lpstr>
      <vt:lpstr>Museo Slab 300</vt:lpstr>
      <vt:lpstr>Sylfaen</vt:lpstr>
      <vt:lpstr>Times New Roman</vt:lpstr>
      <vt:lpstr>Wingdings</vt:lpstr>
      <vt:lpstr>R4D_StandardTemplate_MAC</vt:lpstr>
      <vt:lpstr>think-cell Slide</vt:lpstr>
      <vt:lpstr>Обоснование необходимости инвестирования в иммунизацию</vt:lpstr>
      <vt:lpstr>Назначение презентации</vt:lpstr>
      <vt:lpstr>Почему иммунизация является важной инвестицией?</vt:lpstr>
      <vt:lpstr>Иммунизация - лучшая покупка для здоровья и она дает очевидные результаты, но нужно сделать еще больше (1 из 2)</vt:lpstr>
      <vt:lpstr>Иммунизация – лучшая инвестиция и она дает очевидные результаты, но нужно сделать еще больше (2 из 2)</vt:lpstr>
      <vt:lpstr>Иммунизация ведет к сокращению будущей бремени на систему здравоохранения</vt:lpstr>
      <vt:lpstr>Программы иммунизации - это больше, чем финансирование вакцин - нам необходимо полностью финансировать операционные расходы программ и стратегий доставки</vt:lpstr>
      <vt:lpstr>Использование данных с целью представления, что иммунизация в Вашей стране обеспечивает эффективные результаты (и еще многое предстоит сделать)</vt:lpstr>
      <vt:lpstr>Использование данных для демонстрации того, что иммунизация вашей страны дает очевидные результаты в отношении здоровья (и ещё больше нужно сделать) (1/2)</vt:lpstr>
      <vt:lpstr>Использование данных для демонстрации того, что иммунизация вашей страны дает очевидные результаты в отношении здоровья (и ещё больше нужно сделать) (1/2)</vt:lpstr>
      <vt:lpstr>Проект VoICE является отличным источником информации о значении иммунизации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R4D PowerPoint Template</dc:title>
  <dc:creator>R4D17</dc:creator>
  <cp:lastModifiedBy>Christina Shaw</cp:lastModifiedBy>
  <cp:revision>355</cp:revision>
  <cp:lastPrinted>2018-04-16T21:25:53Z</cp:lastPrinted>
  <dcterms:created xsi:type="dcterms:W3CDTF">2013-09-25T20:04:22Z</dcterms:created>
  <dcterms:modified xsi:type="dcterms:W3CDTF">2020-04-01T16:07:46Z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0x010100C4C8B401AAE50B4896808F1C5415D9AD007C27743072DFDD458C10732A45EA6922</vt:lpwstr>
  </property>
  <property fmtid="{D5CDD505-2E9C-101B-9397-08002B2CF9AE}" pid="3" name="OW-Topics">
    <vt:lpwstr>270;#Communications|d8600aaf-13ee-4a11-996f-f272b3ac4916</vt:lpwstr>
  </property>
</Properties>
</file>