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30"/>
  </p:notesMasterIdLst>
  <p:handoutMasterIdLst>
    <p:handoutMasterId r:id="rId31"/>
  </p:handoutMasterIdLst>
  <p:sldIdLst>
    <p:sldId id="348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6" r:id="rId16"/>
    <p:sldId id="365" r:id="rId17"/>
    <p:sldId id="367" r:id="rId18"/>
    <p:sldId id="364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52" r:id="rId27"/>
    <p:sldId id="351" r:id="rId28"/>
    <p:sldId id="375" r:id="rId29"/>
  </p:sldIdLst>
  <p:sldSz cx="9144000" cy="6858000" type="screen4x3"/>
  <p:notesSz cx="6858000" cy="9313863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F7F7F7"/>
    <a:srgbClr val="E32726"/>
    <a:srgbClr val="000000"/>
    <a:srgbClr val="636466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D8D68-6A94-4DA0-8945-C913A6314DCC}" v="46" dt="2020-04-01T16:55:58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83" autoAdjust="0"/>
  </p:normalViewPr>
  <p:slideViewPr>
    <p:cSldViewPr snapToGrid="0">
      <p:cViewPr varScale="1">
        <p:scale>
          <a:sx n="72" d="100"/>
          <a:sy n="72" d="100"/>
        </p:scale>
        <p:origin x="1254" y="66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63BD8D68-6A94-4DA0-8945-C913A6314DCC}"/>
    <pc:docChg chg="undo custSel addSld delSld modSld">
      <pc:chgData name="Christina Shaw" userId="14dc42a2-bfa6-4b75-b011-e3e8d16be8df" providerId="ADAL" clId="{63BD8D68-6A94-4DA0-8945-C913A6314DCC}" dt="2020-04-01T16:55:58.369" v="203" actId="27636"/>
      <pc:docMkLst>
        <pc:docMk/>
      </pc:docMkLst>
      <pc:sldChg chg="del">
        <pc:chgData name="Christina Shaw" userId="14dc42a2-bfa6-4b75-b011-e3e8d16be8df" providerId="ADAL" clId="{63BD8D68-6A94-4DA0-8945-C913A6314DCC}" dt="2020-04-01T16:09:40.420" v="6" actId="2696"/>
        <pc:sldMkLst>
          <pc:docMk/>
          <pc:sldMk cId="4161316538" sldId="281"/>
        </pc:sldMkLst>
      </pc:sldChg>
      <pc:sldChg chg="del">
        <pc:chgData name="Christina Shaw" userId="14dc42a2-bfa6-4b75-b011-e3e8d16be8df" providerId="ADAL" clId="{63BD8D68-6A94-4DA0-8945-C913A6314DCC}" dt="2020-04-01T16:11:54.875" v="8" actId="2696"/>
        <pc:sldMkLst>
          <pc:docMk/>
          <pc:sldMk cId="2937123701" sldId="282"/>
        </pc:sldMkLst>
      </pc:sldChg>
      <pc:sldChg chg="del">
        <pc:chgData name="Christina Shaw" userId="14dc42a2-bfa6-4b75-b011-e3e8d16be8df" providerId="ADAL" clId="{63BD8D68-6A94-4DA0-8945-C913A6314DCC}" dt="2020-04-01T16:14:39.547" v="22" actId="2696"/>
        <pc:sldMkLst>
          <pc:docMk/>
          <pc:sldMk cId="375206045" sldId="288"/>
        </pc:sldMkLst>
      </pc:sldChg>
      <pc:sldChg chg="del">
        <pc:chgData name="Christina Shaw" userId="14dc42a2-bfa6-4b75-b011-e3e8d16be8df" providerId="ADAL" clId="{63BD8D68-6A94-4DA0-8945-C913A6314DCC}" dt="2020-04-01T16:19:21.840" v="30" actId="2696"/>
        <pc:sldMkLst>
          <pc:docMk/>
          <pc:sldMk cId="2246132592" sldId="289"/>
        </pc:sldMkLst>
      </pc:sldChg>
      <pc:sldChg chg="del">
        <pc:chgData name="Christina Shaw" userId="14dc42a2-bfa6-4b75-b011-e3e8d16be8df" providerId="ADAL" clId="{63BD8D68-6A94-4DA0-8945-C913A6314DCC}" dt="2020-04-01T16:12:05.549" v="10" actId="2696"/>
        <pc:sldMkLst>
          <pc:docMk/>
          <pc:sldMk cId="1586881728" sldId="293"/>
        </pc:sldMkLst>
      </pc:sldChg>
      <pc:sldChg chg="del">
        <pc:chgData name="Christina Shaw" userId="14dc42a2-bfa6-4b75-b011-e3e8d16be8df" providerId="ADAL" clId="{63BD8D68-6A94-4DA0-8945-C913A6314DCC}" dt="2020-04-01T16:12:15.481" v="12" actId="2696"/>
        <pc:sldMkLst>
          <pc:docMk/>
          <pc:sldMk cId="3733905521" sldId="294"/>
        </pc:sldMkLst>
      </pc:sldChg>
      <pc:sldChg chg="del">
        <pc:chgData name="Christina Shaw" userId="14dc42a2-bfa6-4b75-b011-e3e8d16be8df" providerId="ADAL" clId="{63BD8D68-6A94-4DA0-8945-C913A6314DCC}" dt="2020-04-01T16:12:40.344" v="17" actId="2696"/>
        <pc:sldMkLst>
          <pc:docMk/>
          <pc:sldMk cId="1328834689" sldId="298"/>
        </pc:sldMkLst>
      </pc:sldChg>
      <pc:sldChg chg="del">
        <pc:chgData name="Christina Shaw" userId="14dc42a2-bfa6-4b75-b011-e3e8d16be8df" providerId="ADAL" clId="{63BD8D68-6A94-4DA0-8945-C913A6314DCC}" dt="2020-04-01T16:09:25.552" v="4" actId="2696"/>
        <pc:sldMkLst>
          <pc:docMk/>
          <pc:sldMk cId="3095954908" sldId="305"/>
        </pc:sldMkLst>
      </pc:sldChg>
      <pc:sldChg chg="del">
        <pc:chgData name="Christina Shaw" userId="14dc42a2-bfa6-4b75-b011-e3e8d16be8df" providerId="ADAL" clId="{63BD8D68-6A94-4DA0-8945-C913A6314DCC}" dt="2020-04-01T16:21:22.218" v="45" actId="2696"/>
        <pc:sldMkLst>
          <pc:docMk/>
          <pc:sldMk cId="154010978" sldId="310"/>
        </pc:sldMkLst>
      </pc:sldChg>
      <pc:sldChg chg="del">
        <pc:chgData name="Christina Shaw" userId="14dc42a2-bfa6-4b75-b011-e3e8d16be8df" providerId="ADAL" clId="{63BD8D68-6A94-4DA0-8945-C913A6314DCC}" dt="2020-04-01T16:22:06.822" v="54" actId="2696"/>
        <pc:sldMkLst>
          <pc:docMk/>
          <pc:sldMk cId="510957951" sldId="311"/>
        </pc:sldMkLst>
      </pc:sldChg>
      <pc:sldChg chg="delSp del">
        <pc:chgData name="Christina Shaw" userId="14dc42a2-bfa6-4b75-b011-e3e8d16be8df" providerId="ADAL" clId="{63BD8D68-6A94-4DA0-8945-C913A6314DCC}" dt="2020-04-01T16:22:42.358" v="60" actId="2696"/>
        <pc:sldMkLst>
          <pc:docMk/>
          <pc:sldMk cId="1940327924" sldId="315"/>
        </pc:sldMkLst>
        <pc:spChg chg="del">
          <ac:chgData name="Christina Shaw" userId="14dc42a2-bfa6-4b75-b011-e3e8d16be8df" providerId="ADAL" clId="{63BD8D68-6A94-4DA0-8945-C913A6314DCC}" dt="2020-04-01T16:22:32.631" v="58" actId="478"/>
          <ac:spMkLst>
            <pc:docMk/>
            <pc:sldMk cId="1940327924" sldId="315"/>
            <ac:spMk id="4" creationId="{046AB704-7F4B-4DAA-9CFA-C5D0E5FCB1C0}"/>
          </ac:spMkLst>
        </pc:spChg>
      </pc:sldChg>
      <pc:sldChg chg="del">
        <pc:chgData name="Christina Shaw" userId="14dc42a2-bfa6-4b75-b011-e3e8d16be8df" providerId="ADAL" clId="{63BD8D68-6A94-4DA0-8945-C913A6314DCC}" dt="2020-04-01T16:22:23.818" v="56" actId="2696"/>
        <pc:sldMkLst>
          <pc:docMk/>
          <pc:sldMk cId="871804003" sldId="318"/>
        </pc:sldMkLst>
      </pc:sldChg>
      <pc:sldChg chg="del">
        <pc:chgData name="Christina Shaw" userId="14dc42a2-bfa6-4b75-b011-e3e8d16be8df" providerId="ADAL" clId="{63BD8D68-6A94-4DA0-8945-C913A6314DCC}" dt="2020-04-01T16:19:33.131" v="32" actId="2696"/>
        <pc:sldMkLst>
          <pc:docMk/>
          <pc:sldMk cId="1974371553" sldId="326"/>
        </pc:sldMkLst>
      </pc:sldChg>
      <pc:sldChg chg="del">
        <pc:chgData name="Christina Shaw" userId="14dc42a2-bfa6-4b75-b011-e3e8d16be8df" providerId="ADAL" clId="{63BD8D68-6A94-4DA0-8945-C913A6314DCC}" dt="2020-04-01T16:20:09.080" v="34" actId="2696"/>
        <pc:sldMkLst>
          <pc:docMk/>
          <pc:sldMk cId="3720741603" sldId="330"/>
        </pc:sldMkLst>
      </pc:sldChg>
      <pc:sldChg chg="del">
        <pc:chgData name="Christina Shaw" userId="14dc42a2-bfa6-4b75-b011-e3e8d16be8df" providerId="ADAL" clId="{63BD8D68-6A94-4DA0-8945-C913A6314DCC}" dt="2020-04-01T16:09:08.304" v="2" actId="2696"/>
        <pc:sldMkLst>
          <pc:docMk/>
          <pc:sldMk cId="3147047705" sldId="331"/>
        </pc:sldMkLst>
      </pc:sldChg>
      <pc:sldChg chg="del">
        <pc:chgData name="Christina Shaw" userId="14dc42a2-bfa6-4b75-b011-e3e8d16be8df" providerId="ADAL" clId="{63BD8D68-6A94-4DA0-8945-C913A6314DCC}" dt="2020-04-01T16:20:41.414" v="40" actId="2696"/>
        <pc:sldMkLst>
          <pc:docMk/>
          <pc:sldMk cId="3745600594" sldId="335"/>
        </pc:sldMkLst>
      </pc:sldChg>
      <pc:sldChg chg="del">
        <pc:chgData name="Christina Shaw" userId="14dc42a2-bfa6-4b75-b011-e3e8d16be8df" providerId="ADAL" clId="{63BD8D68-6A94-4DA0-8945-C913A6314DCC}" dt="2020-04-01T16:20:51.278" v="43" actId="2696"/>
        <pc:sldMkLst>
          <pc:docMk/>
          <pc:sldMk cId="563551116" sldId="337"/>
        </pc:sldMkLst>
      </pc:sldChg>
      <pc:sldChg chg="del">
        <pc:chgData name="Christina Shaw" userId="14dc42a2-bfa6-4b75-b011-e3e8d16be8df" providerId="ADAL" clId="{63BD8D68-6A94-4DA0-8945-C913A6314DCC}" dt="2020-04-01T16:15:07.558" v="24" actId="2696"/>
        <pc:sldMkLst>
          <pc:docMk/>
          <pc:sldMk cId="2751811424" sldId="340"/>
        </pc:sldMkLst>
      </pc:sldChg>
      <pc:sldChg chg="del">
        <pc:chgData name="Christina Shaw" userId="14dc42a2-bfa6-4b75-b011-e3e8d16be8df" providerId="ADAL" clId="{63BD8D68-6A94-4DA0-8945-C913A6314DCC}" dt="2020-04-01T16:16:02.552" v="27" actId="2696"/>
        <pc:sldMkLst>
          <pc:docMk/>
          <pc:sldMk cId="1020233637" sldId="346"/>
        </pc:sldMkLst>
      </pc:sldChg>
      <pc:sldChg chg="del">
        <pc:chgData name="Christina Shaw" userId="14dc42a2-bfa6-4b75-b011-e3e8d16be8df" providerId="ADAL" clId="{63BD8D68-6A94-4DA0-8945-C913A6314DCC}" dt="2020-04-01T16:23:11.888" v="77" actId="2696"/>
        <pc:sldMkLst>
          <pc:docMk/>
          <pc:sldMk cId="3331790994" sldId="347"/>
        </pc:sldMkLst>
      </pc:sldChg>
      <pc:sldChg chg="modSp add">
        <pc:chgData name="Christina Shaw" userId="14dc42a2-bfa6-4b75-b011-e3e8d16be8df" providerId="ADAL" clId="{63BD8D68-6A94-4DA0-8945-C913A6314DCC}" dt="2020-04-01T16:09:05.904" v="1" actId="27636"/>
        <pc:sldMkLst>
          <pc:docMk/>
          <pc:sldMk cId="425736976" sldId="348"/>
        </pc:sldMkLst>
        <pc:spChg chg="mod">
          <ac:chgData name="Christina Shaw" userId="14dc42a2-bfa6-4b75-b011-e3e8d16be8df" providerId="ADAL" clId="{63BD8D68-6A94-4DA0-8945-C913A6314DCC}" dt="2020-04-01T16:09:05.904" v="1" actId="27636"/>
          <ac:spMkLst>
            <pc:docMk/>
            <pc:sldMk cId="425736976" sldId="348"/>
            <ac:spMk id="3" creationId="{00000000-0000-0000-0000-000000000000}"/>
          </ac:spMkLst>
        </pc:spChg>
      </pc:sldChg>
      <pc:sldChg chg="del">
        <pc:chgData name="Christina Shaw" userId="14dc42a2-bfa6-4b75-b011-e3e8d16be8df" providerId="ADAL" clId="{63BD8D68-6A94-4DA0-8945-C913A6314DCC}" dt="2020-04-01T16:12:28.981" v="15" actId="2696"/>
        <pc:sldMkLst>
          <pc:docMk/>
          <pc:sldMk cId="1440932746" sldId="350"/>
        </pc:sldMkLst>
      </pc:sldChg>
      <pc:sldChg chg="addSp delSp modSp">
        <pc:chgData name="Christina Shaw" userId="14dc42a2-bfa6-4b75-b011-e3e8d16be8df" providerId="ADAL" clId="{63BD8D68-6A94-4DA0-8945-C913A6314DCC}" dt="2020-04-01T16:55:58.369" v="203" actId="27636"/>
        <pc:sldMkLst>
          <pc:docMk/>
          <pc:sldMk cId="4021465911" sldId="351"/>
        </pc:sldMkLst>
        <pc:spChg chg="mod">
          <ac:chgData name="Christina Shaw" userId="14dc42a2-bfa6-4b75-b011-e3e8d16be8df" providerId="ADAL" clId="{63BD8D68-6A94-4DA0-8945-C913A6314DCC}" dt="2020-04-01T16:55:58.369" v="203" actId="27636"/>
          <ac:spMkLst>
            <pc:docMk/>
            <pc:sldMk cId="4021465911" sldId="351"/>
            <ac:spMk id="2" creationId="{A1027A59-FB51-4F20-AC43-452A5B03A1BA}"/>
          </ac:spMkLst>
        </pc:spChg>
        <pc:spChg chg="add mod">
          <ac:chgData name="Christina Shaw" userId="14dc42a2-bfa6-4b75-b011-e3e8d16be8df" providerId="ADAL" clId="{63BD8D68-6A94-4DA0-8945-C913A6314DCC}" dt="2020-04-01T16:26:23.999" v="120" actId="20577"/>
          <ac:spMkLst>
            <pc:docMk/>
            <pc:sldMk cId="4021465911" sldId="351"/>
            <ac:spMk id="3" creationId="{10F4A824-9E7D-48A6-BB19-A455B07234AE}"/>
          </ac:spMkLst>
        </pc:spChg>
        <pc:spChg chg="add del mod">
          <ac:chgData name="Christina Shaw" userId="14dc42a2-bfa6-4b75-b011-e3e8d16be8df" providerId="ADAL" clId="{63BD8D68-6A94-4DA0-8945-C913A6314DCC}" dt="2020-04-01T16:24:29.462" v="84" actId="478"/>
          <ac:spMkLst>
            <pc:docMk/>
            <pc:sldMk cId="4021465911" sldId="351"/>
            <ac:spMk id="7" creationId="{94661545-1D1E-4CD6-B997-D7AFC8C771DF}"/>
          </ac:spMkLst>
        </pc:spChg>
        <pc:spChg chg="add mod">
          <ac:chgData name="Christina Shaw" userId="14dc42a2-bfa6-4b75-b011-e3e8d16be8df" providerId="ADAL" clId="{63BD8D68-6A94-4DA0-8945-C913A6314DCC}" dt="2020-04-01T16:26:28.159" v="121" actId="1037"/>
          <ac:spMkLst>
            <pc:docMk/>
            <pc:sldMk cId="4021465911" sldId="351"/>
            <ac:spMk id="8" creationId="{BB45531D-8C59-4FB6-A8B5-64312AF5E84F}"/>
          </ac:spMkLst>
        </pc:spChg>
        <pc:spChg chg="add mod">
          <ac:chgData name="Christina Shaw" userId="14dc42a2-bfa6-4b75-b011-e3e8d16be8df" providerId="ADAL" clId="{63BD8D68-6A94-4DA0-8945-C913A6314DCC}" dt="2020-04-01T16:26:51.512" v="130"/>
          <ac:spMkLst>
            <pc:docMk/>
            <pc:sldMk cId="4021465911" sldId="351"/>
            <ac:spMk id="9" creationId="{5B6506A4-5F67-4B11-A550-126E2D50E2AC}"/>
          </ac:spMkLst>
        </pc:spChg>
        <pc:spChg chg="add mod">
          <ac:chgData name="Christina Shaw" userId="14dc42a2-bfa6-4b75-b011-e3e8d16be8df" providerId="ADAL" clId="{63BD8D68-6A94-4DA0-8945-C913A6314DCC}" dt="2020-04-01T16:31:22.397" v="185" actId="255"/>
          <ac:spMkLst>
            <pc:docMk/>
            <pc:sldMk cId="4021465911" sldId="351"/>
            <ac:spMk id="10" creationId="{04F00D53-5CFA-4F44-96C0-EDD129B021E3}"/>
          </ac:spMkLst>
        </pc:spChg>
        <pc:spChg chg="add mod">
          <ac:chgData name="Christina Shaw" userId="14dc42a2-bfa6-4b75-b011-e3e8d16be8df" providerId="ADAL" clId="{63BD8D68-6A94-4DA0-8945-C913A6314DCC}" dt="2020-04-01T16:32:43.768" v="198" actId="1036"/>
          <ac:spMkLst>
            <pc:docMk/>
            <pc:sldMk cId="4021465911" sldId="351"/>
            <ac:spMk id="12" creationId="{5055D049-6178-4684-886A-8A0395179CDC}"/>
          </ac:spMkLst>
        </pc:spChg>
        <pc:spChg chg="add del mod">
          <ac:chgData name="Christina Shaw" userId="14dc42a2-bfa6-4b75-b011-e3e8d16be8df" providerId="ADAL" clId="{63BD8D68-6A94-4DA0-8945-C913A6314DCC}" dt="2020-04-01T16:28:58.997" v="147" actId="478"/>
          <ac:spMkLst>
            <pc:docMk/>
            <pc:sldMk cId="4021465911" sldId="351"/>
            <ac:spMk id="13" creationId="{2549F6AB-4458-4645-9896-AFE86BFF7976}"/>
          </ac:spMkLst>
        </pc:spChg>
        <pc:spChg chg="add del mod">
          <ac:chgData name="Christina Shaw" userId="14dc42a2-bfa6-4b75-b011-e3e8d16be8df" providerId="ADAL" clId="{63BD8D68-6A94-4DA0-8945-C913A6314DCC}" dt="2020-04-01T16:29:33.271" v="154" actId="478"/>
          <ac:spMkLst>
            <pc:docMk/>
            <pc:sldMk cId="4021465911" sldId="351"/>
            <ac:spMk id="14" creationId="{7007891F-5265-4678-A849-70928247CDCF}"/>
          </ac:spMkLst>
        </pc:spChg>
        <pc:spChg chg="add mod">
          <ac:chgData name="Christina Shaw" userId="14dc42a2-bfa6-4b75-b011-e3e8d16be8df" providerId="ADAL" clId="{63BD8D68-6A94-4DA0-8945-C913A6314DCC}" dt="2020-04-01T16:32:55.860" v="201" actId="1036"/>
          <ac:spMkLst>
            <pc:docMk/>
            <pc:sldMk cId="4021465911" sldId="351"/>
            <ac:spMk id="15" creationId="{DE983AEB-E1D9-4FE4-90DA-96AD3CE2AF7C}"/>
          </ac:spMkLst>
        </pc:spChg>
        <pc:spChg chg="add mod">
          <ac:chgData name="Christina Shaw" userId="14dc42a2-bfa6-4b75-b011-e3e8d16be8df" providerId="ADAL" clId="{63BD8D68-6A94-4DA0-8945-C913A6314DCC}" dt="2020-04-01T16:32:18.853" v="193" actId="255"/>
          <ac:spMkLst>
            <pc:docMk/>
            <pc:sldMk cId="4021465911" sldId="351"/>
            <ac:spMk id="16" creationId="{688F6F31-2F93-4F7A-BE7F-2E9B1B631D24}"/>
          </ac:spMkLst>
        </pc:spChg>
        <pc:spChg chg="add mod">
          <ac:chgData name="Christina Shaw" userId="14dc42a2-bfa6-4b75-b011-e3e8d16be8df" providerId="ADAL" clId="{63BD8D68-6A94-4DA0-8945-C913A6314DCC}" dt="2020-04-01T16:32:04.346" v="192" actId="404"/>
          <ac:spMkLst>
            <pc:docMk/>
            <pc:sldMk cId="4021465911" sldId="351"/>
            <ac:spMk id="17" creationId="{4AED7096-9AF9-4F28-A621-11986A0C48C3}"/>
          </ac:spMkLst>
        </pc:spChg>
        <pc:spChg chg="add mod">
          <ac:chgData name="Christina Shaw" userId="14dc42a2-bfa6-4b75-b011-e3e8d16be8df" providerId="ADAL" clId="{63BD8D68-6A94-4DA0-8945-C913A6314DCC}" dt="2020-04-01T16:32:51.836" v="199" actId="1035"/>
          <ac:spMkLst>
            <pc:docMk/>
            <pc:sldMk cId="4021465911" sldId="351"/>
            <ac:spMk id="18" creationId="{5B89D900-C8FA-4A11-8D64-BB8E94DDCDDF}"/>
          </ac:spMkLst>
        </pc:spChg>
      </pc:sldChg>
      <pc:sldChg chg="del">
        <pc:chgData name="Christina Shaw" userId="14dc42a2-bfa6-4b75-b011-e3e8d16be8df" providerId="ADAL" clId="{63BD8D68-6A94-4DA0-8945-C913A6314DCC}" dt="2020-04-01T16:12:53.937" v="19" actId="2696"/>
        <pc:sldMkLst>
          <pc:docMk/>
          <pc:sldMk cId="2679885781" sldId="353"/>
        </pc:sldMkLst>
      </pc:sldChg>
      <pc:sldChg chg="add">
        <pc:chgData name="Christina Shaw" userId="14dc42a2-bfa6-4b75-b011-e3e8d16be8df" providerId="ADAL" clId="{63BD8D68-6A94-4DA0-8945-C913A6314DCC}" dt="2020-04-01T16:09:22.940" v="3"/>
        <pc:sldMkLst>
          <pc:docMk/>
          <pc:sldMk cId="3819633898" sldId="354"/>
        </pc:sldMkLst>
      </pc:sldChg>
      <pc:sldChg chg="add">
        <pc:chgData name="Christina Shaw" userId="14dc42a2-bfa6-4b75-b011-e3e8d16be8df" providerId="ADAL" clId="{63BD8D68-6A94-4DA0-8945-C913A6314DCC}" dt="2020-04-01T16:09:35.329" v="5"/>
        <pc:sldMkLst>
          <pc:docMk/>
          <pc:sldMk cId="3111571083" sldId="355"/>
        </pc:sldMkLst>
      </pc:sldChg>
      <pc:sldChg chg="add">
        <pc:chgData name="Christina Shaw" userId="14dc42a2-bfa6-4b75-b011-e3e8d16be8df" providerId="ADAL" clId="{63BD8D68-6A94-4DA0-8945-C913A6314DCC}" dt="2020-04-01T16:11:52.108" v="7"/>
        <pc:sldMkLst>
          <pc:docMk/>
          <pc:sldMk cId="3341632740" sldId="356"/>
        </pc:sldMkLst>
      </pc:sldChg>
      <pc:sldChg chg="add">
        <pc:chgData name="Christina Shaw" userId="14dc42a2-bfa6-4b75-b011-e3e8d16be8df" providerId="ADAL" clId="{63BD8D68-6A94-4DA0-8945-C913A6314DCC}" dt="2020-04-01T16:12:02.669" v="9"/>
        <pc:sldMkLst>
          <pc:docMk/>
          <pc:sldMk cId="534863931" sldId="357"/>
        </pc:sldMkLst>
      </pc:sldChg>
      <pc:sldChg chg="add">
        <pc:chgData name="Christina Shaw" userId="14dc42a2-bfa6-4b75-b011-e3e8d16be8df" providerId="ADAL" clId="{63BD8D68-6A94-4DA0-8945-C913A6314DCC}" dt="2020-04-01T16:12:13.154" v="11"/>
        <pc:sldMkLst>
          <pc:docMk/>
          <pc:sldMk cId="1644007404" sldId="358"/>
        </pc:sldMkLst>
      </pc:sldChg>
      <pc:sldChg chg="modSp add">
        <pc:chgData name="Christina Shaw" userId="14dc42a2-bfa6-4b75-b011-e3e8d16be8df" providerId="ADAL" clId="{63BD8D68-6A94-4DA0-8945-C913A6314DCC}" dt="2020-04-01T16:12:26.202" v="14" actId="27636"/>
        <pc:sldMkLst>
          <pc:docMk/>
          <pc:sldMk cId="3678891526" sldId="359"/>
        </pc:sldMkLst>
        <pc:spChg chg="mod">
          <ac:chgData name="Christina Shaw" userId="14dc42a2-bfa6-4b75-b011-e3e8d16be8df" providerId="ADAL" clId="{63BD8D68-6A94-4DA0-8945-C913A6314DCC}" dt="2020-04-01T16:12:26.202" v="14" actId="27636"/>
          <ac:spMkLst>
            <pc:docMk/>
            <pc:sldMk cId="3678891526" sldId="359"/>
            <ac:spMk id="2" creationId="{5A5599C4-0FE2-4DF6-AAD6-7576869EB3A2}"/>
          </ac:spMkLst>
        </pc:spChg>
      </pc:sldChg>
      <pc:sldChg chg="add">
        <pc:chgData name="Christina Shaw" userId="14dc42a2-bfa6-4b75-b011-e3e8d16be8df" providerId="ADAL" clId="{63BD8D68-6A94-4DA0-8945-C913A6314DCC}" dt="2020-04-01T16:12:37.819" v="16"/>
        <pc:sldMkLst>
          <pc:docMk/>
          <pc:sldMk cId="2576549578" sldId="360"/>
        </pc:sldMkLst>
      </pc:sldChg>
      <pc:sldChg chg="modSp add">
        <pc:chgData name="Christina Shaw" userId="14dc42a2-bfa6-4b75-b011-e3e8d16be8df" providerId="ADAL" clId="{63BD8D68-6A94-4DA0-8945-C913A6314DCC}" dt="2020-04-01T16:13:07.026" v="20" actId="207"/>
        <pc:sldMkLst>
          <pc:docMk/>
          <pc:sldMk cId="3449137238" sldId="361"/>
        </pc:sldMkLst>
        <pc:spChg chg="mod">
          <ac:chgData name="Christina Shaw" userId="14dc42a2-bfa6-4b75-b011-e3e8d16be8df" providerId="ADAL" clId="{63BD8D68-6A94-4DA0-8945-C913A6314DCC}" dt="2020-04-01T16:13:07.026" v="20" actId="207"/>
          <ac:spMkLst>
            <pc:docMk/>
            <pc:sldMk cId="3449137238" sldId="361"/>
            <ac:spMk id="2" creationId="{48074049-C052-4F43-8B15-EDF8EC5F1A52}"/>
          </ac:spMkLst>
        </pc:spChg>
      </pc:sldChg>
      <pc:sldChg chg="add">
        <pc:chgData name="Christina Shaw" userId="14dc42a2-bfa6-4b75-b011-e3e8d16be8df" providerId="ADAL" clId="{63BD8D68-6A94-4DA0-8945-C913A6314DCC}" dt="2020-04-01T16:14:37.208" v="21"/>
        <pc:sldMkLst>
          <pc:docMk/>
          <pc:sldMk cId="274040248" sldId="362"/>
        </pc:sldMkLst>
      </pc:sldChg>
      <pc:sldChg chg="add">
        <pc:chgData name="Christina Shaw" userId="14dc42a2-bfa6-4b75-b011-e3e8d16be8df" providerId="ADAL" clId="{63BD8D68-6A94-4DA0-8945-C913A6314DCC}" dt="2020-04-01T16:15:05.018" v="23"/>
        <pc:sldMkLst>
          <pc:docMk/>
          <pc:sldMk cId="793099523" sldId="363"/>
        </pc:sldMkLst>
      </pc:sldChg>
      <pc:sldChg chg="modSp add">
        <pc:chgData name="Christina Shaw" userId="14dc42a2-bfa6-4b75-b011-e3e8d16be8df" providerId="ADAL" clId="{63BD8D68-6A94-4DA0-8945-C913A6314DCC}" dt="2020-04-01T16:15:59.407" v="26" actId="27636"/>
        <pc:sldMkLst>
          <pc:docMk/>
          <pc:sldMk cId="393741030" sldId="364"/>
        </pc:sldMkLst>
        <pc:spChg chg="mod">
          <ac:chgData name="Christina Shaw" userId="14dc42a2-bfa6-4b75-b011-e3e8d16be8df" providerId="ADAL" clId="{63BD8D68-6A94-4DA0-8945-C913A6314DCC}" dt="2020-04-01T16:15:59.407" v="26" actId="27636"/>
          <ac:spMkLst>
            <pc:docMk/>
            <pc:sldMk cId="393741030" sldId="364"/>
            <ac:spMk id="3" creationId="{3D0E251D-2805-4D85-9BDD-32477F464E4B}"/>
          </ac:spMkLst>
        </pc:spChg>
      </pc:sldChg>
      <pc:sldChg chg="add">
        <pc:chgData name="Christina Shaw" userId="14dc42a2-bfa6-4b75-b011-e3e8d16be8df" providerId="ADAL" clId="{63BD8D68-6A94-4DA0-8945-C913A6314DCC}" dt="2020-04-01T16:18:50.767" v="28"/>
        <pc:sldMkLst>
          <pc:docMk/>
          <pc:sldMk cId="66809328" sldId="365"/>
        </pc:sldMkLst>
      </pc:sldChg>
      <pc:sldChg chg="add">
        <pc:chgData name="Christina Shaw" userId="14dc42a2-bfa6-4b75-b011-e3e8d16be8df" providerId="ADAL" clId="{63BD8D68-6A94-4DA0-8945-C913A6314DCC}" dt="2020-04-01T16:19:18.301" v="29"/>
        <pc:sldMkLst>
          <pc:docMk/>
          <pc:sldMk cId="3352799540" sldId="366"/>
        </pc:sldMkLst>
      </pc:sldChg>
      <pc:sldChg chg="add">
        <pc:chgData name="Christina Shaw" userId="14dc42a2-bfa6-4b75-b011-e3e8d16be8df" providerId="ADAL" clId="{63BD8D68-6A94-4DA0-8945-C913A6314DCC}" dt="2020-04-01T16:19:30.739" v="31"/>
        <pc:sldMkLst>
          <pc:docMk/>
          <pc:sldMk cId="2606054275" sldId="367"/>
        </pc:sldMkLst>
      </pc:sldChg>
      <pc:sldChg chg="modSp add">
        <pc:chgData name="Christina Shaw" userId="14dc42a2-bfa6-4b75-b011-e3e8d16be8df" providerId="ADAL" clId="{63BD8D68-6A94-4DA0-8945-C913A6314DCC}" dt="2020-04-01T16:20:29.414" v="38" actId="255"/>
        <pc:sldMkLst>
          <pc:docMk/>
          <pc:sldMk cId="3826076109" sldId="368"/>
        </pc:sldMkLst>
        <pc:graphicFrameChg chg="mod modGraphic">
          <ac:chgData name="Christina Shaw" userId="14dc42a2-bfa6-4b75-b011-e3e8d16be8df" providerId="ADAL" clId="{63BD8D68-6A94-4DA0-8945-C913A6314DCC}" dt="2020-04-01T16:20:29.414" v="38" actId="255"/>
          <ac:graphicFrameMkLst>
            <pc:docMk/>
            <pc:sldMk cId="3826076109" sldId="368"/>
            <ac:graphicFrameMk id="6" creationId="{F626D1D3-5C32-46A4-BCA3-370B805395BA}"/>
          </ac:graphicFrameMkLst>
        </pc:graphicFrameChg>
      </pc:sldChg>
      <pc:sldChg chg="add">
        <pc:chgData name="Christina Shaw" userId="14dc42a2-bfa6-4b75-b011-e3e8d16be8df" providerId="ADAL" clId="{63BD8D68-6A94-4DA0-8945-C913A6314DCC}" dt="2020-04-01T16:20:38.909" v="39"/>
        <pc:sldMkLst>
          <pc:docMk/>
          <pc:sldMk cId="3437198619" sldId="369"/>
        </pc:sldMkLst>
      </pc:sldChg>
      <pc:sldChg chg="modSp add">
        <pc:chgData name="Christina Shaw" userId="14dc42a2-bfa6-4b75-b011-e3e8d16be8df" providerId="ADAL" clId="{63BD8D68-6A94-4DA0-8945-C913A6314DCC}" dt="2020-04-01T16:20:49.064" v="42" actId="27636"/>
        <pc:sldMkLst>
          <pc:docMk/>
          <pc:sldMk cId="854776070" sldId="370"/>
        </pc:sldMkLst>
        <pc:spChg chg="mod">
          <ac:chgData name="Christina Shaw" userId="14dc42a2-bfa6-4b75-b011-e3e8d16be8df" providerId="ADAL" clId="{63BD8D68-6A94-4DA0-8945-C913A6314DCC}" dt="2020-04-01T16:20:49.064" v="42" actId="27636"/>
          <ac:spMkLst>
            <pc:docMk/>
            <pc:sldMk cId="854776070" sldId="370"/>
            <ac:spMk id="9" creationId="{835B548E-5B8E-41DF-9295-FB5544FA15EF}"/>
          </ac:spMkLst>
        </pc:spChg>
      </pc:sldChg>
      <pc:sldChg chg="modSp add">
        <pc:chgData name="Christina Shaw" userId="14dc42a2-bfa6-4b75-b011-e3e8d16be8df" providerId="ADAL" clId="{63BD8D68-6A94-4DA0-8945-C913A6314DCC}" dt="2020-04-01T16:21:52.063" v="52" actId="255"/>
        <pc:sldMkLst>
          <pc:docMk/>
          <pc:sldMk cId="3359899694" sldId="371"/>
        </pc:sldMkLst>
        <pc:graphicFrameChg chg="mod modGraphic">
          <ac:chgData name="Christina Shaw" userId="14dc42a2-bfa6-4b75-b011-e3e8d16be8df" providerId="ADAL" clId="{63BD8D68-6A94-4DA0-8945-C913A6314DCC}" dt="2020-04-01T16:21:52.063" v="52" actId="255"/>
          <ac:graphicFrameMkLst>
            <pc:docMk/>
            <pc:sldMk cId="3359899694" sldId="371"/>
            <ac:graphicFrameMk id="6" creationId="{F626D1D3-5C32-46A4-BCA3-370B805395BA}"/>
          </ac:graphicFrameMkLst>
        </pc:graphicFrameChg>
      </pc:sldChg>
      <pc:sldChg chg="add">
        <pc:chgData name="Christina Shaw" userId="14dc42a2-bfa6-4b75-b011-e3e8d16be8df" providerId="ADAL" clId="{63BD8D68-6A94-4DA0-8945-C913A6314DCC}" dt="2020-04-01T16:22:04.392" v="53"/>
        <pc:sldMkLst>
          <pc:docMk/>
          <pc:sldMk cId="2535113758" sldId="372"/>
        </pc:sldMkLst>
      </pc:sldChg>
      <pc:sldChg chg="modSp add">
        <pc:chgData name="Christina Shaw" userId="14dc42a2-bfa6-4b75-b011-e3e8d16be8df" providerId="ADAL" clId="{63BD8D68-6A94-4DA0-8945-C913A6314DCC}" dt="2020-04-01T16:22:28.264" v="57" actId="255"/>
        <pc:sldMkLst>
          <pc:docMk/>
          <pc:sldMk cId="3027423997" sldId="373"/>
        </pc:sldMkLst>
        <pc:graphicFrameChg chg="modGraphic">
          <ac:chgData name="Christina Shaw" userId="14dc42a2-bfa6-4b75-b011-e3e8d16be8df" providerId="ADAL" clId="{63BD8D68-6A94-4DA0-8945-C913A6314DCC}" dt="2020-04-01T16:22:28.264" v="57" actId="255"/>
          <ac:graphicFrameMkLst>
            <pc:docMk/>
            <pc:sldMk cId="3027423997" sldId="373"/>
            <ac:graphicFrameMk id="6" creationId="{639F8D73-E97F-4ED8-BB14-921AF76C5AFD}"/>
          </ac:graphicFrameMkLst>
        </pc:graphicFrameChg>
      </pc:sldChg>
      <pc:sldChg chg="modSp add">
        <pc:chgData name="Christina Shaw" userId="14dc42a2-bfa6-4b75-b011-e3e8d16be8df" providerId="ADAL" clId="{63BD8D68-6A94-4DA0-8945-C913A6314DCC}" dt="2020-04-01T16:22:52.904" v="75" actId="1036"/>
        <pc:sldMkLst>
          <pc:docMk/>
          <pc:sldMk cId="2598525043" sldId="374"/>
        </pc:sldMkLst>
        <pc:graphicFrameChg chg="mod modGraphic">
          <ac:chgData name="Christina Shaw" userId="14dc42a2-bfa6-4b75-b011-e3e8d16be8df" providerId="ADAL" clId="{63BD8D68-6A94-4DA0-8945-C913A6314DCC}" dt="2020-04-01T16:22:52.904" v="75" actId="1036"/>
          <ac:graphicFrameMkLst>
            <pc:docMk/>
            <pc:sldMk cId="2598525043" sldId="374"/>
            <ac:graphicFrameMk id="8" creationId="{F46F9798-7ADA-45CF-A792-9E3D978D47CE}"/>
          </ac:graphicFrameMkLst>
        </pc:graphicFrameChg>
      </pc:sldChg>
      <pc:sldChg chg="add">
        <pc:chgData name="Christina Shaw" userId="14dc42a2-bfa6-4b75-b011-e3e8d16be8df" providerId="ADAL" clId="{63BD8D68-6A94-4DA0-8945-C913A6314DCC}" dt="2020-04-01T16:23:08.891" v="76"/>
        <pc:sldMkLst>
          <pc:docMk/>
          <pc:sldMk cId="1692051128" sldId="375"/>
        </pc:sldMkLst>
      </pc:sldChg>
    </pc:docChg>
  </pc:docChgLst>
  <pc:docChgLst>
    <pc:chgData name="Christina Shaw" userId="14dc42a2-bfa6-4b75-b011-e3e8d16be8df" providerId="ADAL" clId="{4AA87FB1-BA73-460B-9382-BCC91872699F}"/>
    <pc:docChg chg="undo custSel modSld">
      <pc:chgData name="Christina Shaw" userId="14dc42a2-bfa6-4b75-b011-e3e8d16be8df" providerId="ADAL" clId="{4AA87FB1-BA73-460B-9382-BCC91872699F}" dt="2020-02-21T21:29:38.660" v="30" actId="1076"/>
      <pc:docMkLst>
        <pc:docMk/>
      </pc:docMkLst>
      <pc:sldChg chg="addSp delSp modSp">
        <pc:chgData name="Christina Shaw" userId="14dc42a2-bfa6-4b75-b011-e3e8d16be8df" providerId="ADAL" clId="{4AA87FB1-BA73-460B-9382-BCC91872699F}" dt="2020-02-21T21:29:38.660" v="30" actId="1076"/>
        <pc:sldMkLst>
          <pc:docMk/>
          <pc:sldMk cId="3147047705" sldId="331"/>
        </pc:sldMkLst>
        <pc:spChg chg="del mod">
          <ac:chgData name="Christina Shaw" userId="14dc42a2-bfa6-4b75-b011-e3e8d16be8df" providerId="ADAL" clId="{4AA87FB1-BA73-460B-9382-BCC91872699F}" dt="2020-02-21T21:27:25.386" v="2" actId="478"/>
          <ac:spMkLst>
            <pc:docMk/>
            <pc:sldMk cId="3147047705" sldId="331"/>
            <ac:spMk id="2" creationId="{00000000-0000-0000-0000-000000000000}"/>
          </ac:spMkLst>
        </pc:spChg>
        <pc:spChg chg="mod">
          <ac:chgData name="Christina Shaw" userId="14dc42a2-bfa6-4b75-b011-e3e8d16be8df" providerId="ADAL" clId="{4AA87FB1-BA73-460B-9382-BCC91872699F}" dt="2020-02-21T21:29:38.660" v="30" actId="1076"/>
          <ac:spMkLst>
            <pc:docMk/>
            <pc:sldMk cId="3147047705" sldId="331"/>
            <ac:spMk id="3" creationId="{00000000-0000-0000-0000-000000000000}"/>
          </ac:spMkLst>
        </pc:spChg>
        <pc:spChg chg="mod">
          <ac:chgData name="Christina Shaw" userId="14dc42a2-bfa6-4b75-b011-e3e8d16be8df" providerId="ADAL" clId="{4AA87FB1-BA73-460B-9382-BCC91872699F}" dt="2020-02-21T21:28:43.980" v="19" actId="14100"/>
          <ac:spMkLst>
            <pc:docMk/>
            <pc:sldMk cId="3147047705" sldId="331"/>
            <ac:spMk id="4" creationId="{00000000-0000-0000-0000-000000000000}"/>
          </ac:spMkLst>
        </pc:spChg>
        <pc:spChg chg="add del mod">
          <ac:chgData name="Christina Shaw" userId="14dc42a2-bfa6-4b75-b011-e3e8d16be8df" providerId="ADAL" clId="{4AA87FB1-BA73-460B-9382-BCC91872699F}" dt="2020-02-21T21:27:31.772" v="5" actId="478"/>
          <ac:spMkLst>
            <pc:docMk/>
            <pc:sldMk cId="3147047705" sldId="331"/>
            <ac:spMk id="7" creationId="{D2F2931B-5632-403B-94A1-26CA98468BB9}"/>
          </ac:spMkLst>
        </pc:spChg>
        <pc:spChg chg="add mod">
          <ac:chgData name="Christina Shaw" userId="14dc42a2-bfa6-4b75-b011-e3e8d16be8df" providerId="ADAL" clId="{4AA87FB1-BA73-460B-9382-BCC91872699F}" dt="2020-02-21T21:27:35.794" v="6" actId="1076"/>
          <ac:spMkLst>
            <pc:docMk/>
            <pc:sldMk cId="3147047705" sldId="331"/>
            <ac:spMk id="8" creationId="{2231B8CE-52AD-43AD-831C-BE810E6F6043}"/>
          </ac:spMkLst>
        </pc:spChg>
        <pc:picChg chg="add mod">
          <ac:chgData name="Christina Shaw" userId="14dc42a2-bfa6-4b75-b011-e3e8d16be8df" providerId="ADAL" clId="{4AA87FB1-BA73-460B-9382-BCC91872699F}" dt="2020-02-21T21:29:07.454" v="28" actId="1037"/>
          <ac:picMkLst>
            <pc:docMk/>
            <pc:sldMk cId="3147047705" sldId="331"/>
            <ac:picMk id="9" creationId="{F3A89318-4A08-4EDF-A74C-39A8A96B22A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'[Data_Extract_From_World_Development_Indicators (2).xlsx]Data'!$D$2</c:f>
              <c:strCache>
                <c:ptCount val="1"/>
                <c:pt idx="0">
                  <c:v>LMIC Average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(2).xlsx]Data'!$E$2:$G$2</c:f>
              <c:numCache>
                <c:formatCode>0.00</c:formatCode>
                <c:ptCount val="3"/>
                <c:pt idx="0">
                  <c:v>6.9104358572316382</c:v>
                </c:pt>
                <c:pt idx="1">
                  <c:v>6.9133111464604324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1E-4257-AD9C-FB896AE3B46F}"/>
            </c:ext>
          </c:extLst>
        </c:ser>
        <c:ser>
          <c:idx val="1"/>
          <c:order val="1"/>
          <c:tx>
            <c:strRef>
              <c:f>'[Data_Extract_From_World_Development_Indicators (2).xlsx]Data'!$D$3</c:f>
              <c:strCache>
                <c:ptCount val="1"/>
                <c:pt idx="0">
                  <c:v>Neighbor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(2).xlsx]Data'!$E$3:$G$3</c:f>
              <c:numCache>
                <c:formatCode>0.00</c:formatCode>
                <c:ptCount val="3"/>
                <c:pt idx="0">
                  <c:v>6.0933767200000002</c:v>
                </c:pt>
                <c:pt idx="1">
                  <c:v>6.0290047900000001</c:v>
                </c:pt>
                <c:pt idx="2">
                  <c:v>5.7300650500000003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E-4257-AD9C-FB896AE3B46F}"/>
            </c:ext>
          </c:extLst>
        </c:ser>
        <c:ser>
          <c:idx val="2"/>
          <c:order val="2"/>
          <c:tx>
            <c:strRef>
              <c:f>'[Data_Extract_From_World_Development_Indicators (2).xlsx]Data'!$D$4</c:f>
              <c:strCache>
                <c:ptCount val="1"/>
                <c:pt idx="0">
                  <c:v>Our country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(2).xlsx]Data'!$E$4:$G$4</c:f>
              <c:numCache>
                <c:formatCode>0.00</c:formatCode>
                <c:ptCount val="3"/>
                <c:pt idx="0">
                  <c:v>3.44296158</c:v>
                </c:pt>
                <c:pt idx="1">
                  <c:v>3.44296158</c:v>
                </c:pt>
                <c:pt idx="2">
                  <c:v>3.44296158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1E-4257-AD9C-FB896AE3B46F}"/>
            </c:ext>
          </c:extLst>
        </c:ser>
        <c:ser>
          <c:idx val="3"/>
          <c:order val="3"/>
          <c:tx>
            <c:strRef>
              <c:f>'[Data_Extract_From_World_Development_Indicators (2).xlsx]Data'!$D$5</c:f>
              <c:strCache>
                <c:ptCount val="1"/>
                <c:pt idx="0">
                  <c:v>Neighbor 2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(2).xlsx]Data'!$E$5:$G$5</c:f>
              <c:numCache>
                <c:formatCode>0.00</c:formatCode>
                <c:ptCount val="3"/>
                <c:pt idx="0">
                  <c:v>12.659274910000001</c:v>
                </c:pt>
                <c:pt idx="1">
                  <c:v>13.190241</c:v>
                </c:pt>
                <c:pt idx="2">
                  <c:v>14.22160103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1E-4257-AD9C-FB896AE3B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32872"/>
        <c:axId val="-2118272584"/>
      </c:lineChart>
      <c:catAx>
        <c:axId val="-21298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272584"/>
        <c:crosses val="autoZero"/>
        <c:auto val="1"/>
        <c:lblAlgn val="ctr"/>
        <c:lblOffset val="100"/>
        <c:noMultiLvlLbl val="0"/>
      </c:catAx>
      <c:valAx>
        <c:axId val="-21182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832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'[Data_Extract_From_World_Development_Indicators (6).xlsx]Data'!$A$2:$A$5</c:f>
              <c:strCache>
                <c:ptCount val="4"/>
                <c:pt idx="0">
                  <c:v>Lower middle income country average</c:v>
                </c:pt>
                <c:pt idx="1">
                  <c:v>Our country</c:v>
                </c:pt>
                <c:pt idx="2">
                  <c:v>Neighbor 1</c:v>
                </c:pt>
                <c:pt idx="3">
                  <c:v>Neighbor 2</c:v>
                </c:pt>
              </c:strCache>
            </c:strRef>
          </c:cat>
          <c:val>
            <c:numRef>
              <c:f>'[Data_Extract_From_World_Development_Indicators (6).xlsx]Data'!$B$2:$B$5</c:f>
              <c:numCache>
                <c:formatCode>_("$"* #,##0_);_("$"* \(#,##0\);_("$"* "-"??_);_(@_)</c:formatCode>
                <c:ptCount val="4"/>
                <c:pt idx="0">
                  <c:v>34.176801768865133</c:v>
                </c:pt>
                <c:pt idx="1">
                  <c:v>16.458741075895631</c:v>
                </c:pt>
                <c:pt idx="2">
                  <c:v>37.556972898503979</c:v>
                </c:pt>
                <c:pt idx="3">
                  <c:v>76.961657896933644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3-47AE-90A6-423F100D9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6827048"/>
        <c:axId val="2053755784"/>
      </c:barChart>
      <c:catAx>
        <c:axId val="214682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755784"/>
        <c:crosses val="autoZero"/>
        <c:auto val="1"/>
        <c:lblAlgn val="ctr"/>
        <c:lblOffset val="100"/>
        <c:noMultiLvlLbl val="0"/>
      </c:catAx>
      <c:valAx>
        <c:axId val="2053755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2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0.55117</cdr:x>
      <cdr:y>0.3054</cdr:y>
    </cdr:from>
    <cdr:to>
      <cdr:x>0.89001</cdr:x>
      <cdr:y>0.51849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2863E7-03E1-4963-B22B-AE9E8A7C0276}"/>
            </a:ext>
          </a:extLst>
        </cdr:cNvPr>
        <cdr:cNvSpPr txBox="1"/>
      </cdr:nvSpPr>
      <cdr:spPr>
        <a:xfrm xmlns:a="http://schemas.openxmlformats.org/drawingml/2006/main">
          <a:off x="4535927" y="932299"/>
          <a:ext cx="2788477" cy="6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0.13382</cdr:x>
      <cdr:y>0.06617</cdr:y>
    </cdr:from>
    <cdr:to>
      <cdr:x>0.37336</cdr:x>
      <cdr:y>0.16181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E85D56C-4582-42B0-B8C3-480EF3092F1B}"/>
            </a:ext>
          </a:extLst>
        </cdr:cNvPr>
        <cdr:cNvSpPr txBox="1"/>
      </cdr:nvSpPr>
      <cdr:spPr>
        <a:xfrm xmlns:a="http://schemas.openxmlformats.org/drawingml/2006/main">
          <a:off x="1101271" y="202000"/>
          <a:ext cx="1971293" cy="291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Sylfaen" panose="010A0502050306030303" pitchFamily="18" charset="0"/>
            </a:rPr>
            <a:t>Соседняя страна </a:t>
          </a:r>
          <a:r>
            <a:rPr lang="en-US" sz="1600" dirty="0">
              <a:latin typeface="Sylfaen" panose="010A0502050306030303" pitchFamily="18" charset="0"/>
            </a:rPr>
            <a:t>1</a:t>
          </a:r>
        </a:p>
        <a:p xmlns:a="http://schemas.openxmlformats.org/drawingml/2006/main">
          <a:endParaRPr lang="en-US" sz="1100" dirty="0"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0.28651</cdr:x>
      <cdr:y>0.58482</cdr:y>
    </cdr:from>
    <cdr:to>
      <cdr:x>0.60142</cdr:x>
      <cdr:y>0.69286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56DD441-D94C-4329-AC16-02BE05431548}"/>
            </a:ext>
          </a:extLst>
        </cdr:cNvPr>
        <cdr:cNvSpPr txBox="1"/>
      </cdr:nvSpPr>
      <cdr:spPr>
        <a:xfrm xmlns:a="http://schemas.openxmlformats.org/drawingml/2006/main">
          <a:off x="2357853" y="1785317"/>
          <a:ext cx="2591593" cy="32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Sylfaen" panose="010A0502050306030303" pitchFamily="18" charset="0"/>
            </a:rPr>
            <a:t>Соседняя страна </a:t>
          </a:r>
          <a:r>
            <a:rPr lang="en-US" sz="1600" dirty="0">
              <a:latin typeface="Sylfaen" panose="010A0502050306030303" pitchFamily="18" charset="0"/>
            </a:rPr>
            <a:t>2</a:t>
          </a:r>
        </a:p>
        <a:p xmlns:a="http://schemas.openxmlformats.org/drawingml/2006/main">
          <a:endParaRPr lang="en-US" sz="1100" dirty="0"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0.45302</cdr:x>
      <cdr:y>0.58482</cdr:y>
    </cdr:from>
    <cdr:to>
      <cdr:x>0.46122</cdr:x>
      <cdr:y>0.63508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41D8A95-4BCF-42D7-9C6B-34E332C1CDB0}"/>
            </a:ext>
          </a:extLst>
        </cdr:cNvPr>
        <cdr:cNvCxnSpPr/>
      </cdr:nvCxnSpPr>
      <cdr:spPr>
        <a:xfrm xmlns:a="http://schemas.openxmlformats.org/drawingml/2006/main" flipV="1">
          <a:off x="3728174" y="1785330"/>
          <a:ext cx="67507" cy="1534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0.75413</cdr:x>
      <cdr:y>0.44008</cdr:y>
    </cdr:from>
    <cdr:to>
      <cdr:x>0.76249</cdr:x>
      <cdr:y>0.47828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1A8ED5B-4BF0-4420-9B3A-F505D31D8586}"/>
            </a:ext>
          </a:extLst>
        </cdr:cNvPr>
        <cdr:cNvCxnSpPr/>
      </cdr:nvCxnSpPr>
      <cdr:spPr>
        <a:xfrm xmlns:a="http://schemas.openxmlformats.org/drawingml/2006/main" flipH="1">
          <a:off x="6206192" y="1343472"/>
          <a:ext cx="68801" cy="1166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0.34862</cdr:x>
      <cdr:y>0.12246</cdr:y>
    </cdr:from>
    <cdr:to>
      <cdr:x>0.36055</cdr:x>
      <cdr:y>0.13854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294F907-3947-4090-A728-71169EA7B66B}"/>
            </a:ext>
          </a:extLst>
        </cdr:cNvPr>
        <cdr:cNvCxnSpPr/>
      </cdr:nvCxnSpPr>
      <cdr:spPr>
        <a:xfrm xmlns:a="http://schemas.openxmlformats.org/drawingml/2006/main">
          <a:off x="2869007" y="373840"/>
          <a:ext cx="98190" cy="49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0.19927</cdr:x>
      <cdr:y>0.31114</cdr:y>
    </cdr:from>
    <cdr:to>
      <cdr:x>0.30802</cdr:x>
      <cdr:y>0.41196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39884" y="949840"/>
          <a:ext cx="895032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    Сосед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0.16805</cdr:x>
      <cdr:y>0.52792</cdr:y>
    </cdr:from>
    <cdr:to>
      <cdr:x>0.32326</cdr:x>
      <cdr:y>0.62874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82964" y="1611611"/>
          <a:ext cx="127736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Наша страна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0.17422</cdr:x>
      <cdr:y>0.54456</cdr:y>
    </cdr:from>
    <cdr:to>
      <cdr:x>0.32944</cdr:x>
      <cdr:y>0.64538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433764" y="1662411"/>
          <a:ext cx="127736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Наша страна 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zationfinancing.org/en/immunization-fundamentals/universal-health-coverage-and-immunization-financ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knowledge.worldbank.org/handle/10986/64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knowledge.worldbank.org/handle/10986/64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nha/database/Select/Indicators/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nha/database/Home/Index/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immunization/newsroom/global_immunization_data_july_2014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rd_immunit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ampaigns/immunization-week/2017/infographic/en/" TargetMode="External"/><Relationship Id="rId2" Type="http://schemas.openxmlformats.org/officeDocument/2006/relationships/hyperlink" Target="http://polioeradication.org/polio-today/polio-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csr/disease/smallpox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smallpox/e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286/e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easles#/media/File:Child_with_measl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035" y="4489413"/>
            <a:ext cx="6673694" cy="73712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Улучшение здоровья и выживания детей посредством иммунизации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535119"/>
            <a:ext cx="7615028" cy="73712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данная презентация в значительной степени основывается на материалах  Европейской библиотеки ВОЗ по пропаганде иммунизации и проекта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Сборника фактических данных о ценности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Пересмотрено 30 ноября 2019 года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31B8CE-52AD-43AD-831C-BE810E6F6043}"/>
              </a:ext>
            </a:extLst>
          </p:cNvPr>
          <p:cNvSpPr txBox="1">
            <a:spLocks/>
          </p:cNvSpPr>
          <p:nvPr/>
        </p:nvSpPr>
        <p:spPr>
          <a:xfrm>
            <a:off x="794701" y="2461001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инвестирования в иммунизацию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89318-4A08-4EDF-A74C-39A8A96B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06" y="4225068"/>
            <a:ext cx="1265813" cy="12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CB87-6829-4089-B3B4-74C0EF65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82395" cy="1092526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отправной точкой предоставления медицинских услуг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7A51-8D39-4F49-91E0-BECADCE3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438"/>
            <a:ext cx="8072323" cy="46888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Схема иммунизации требует несколько точек контакта матери и ребенка с медучреждением, особенно в первый год жизни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3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Например, вакцины  скоро после рождения, на 6 неделе, на 8 неделе, на 10 неделе, на 14 неделе жизни, на 6 месяце, 9 месяце, 12 месяце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Иммунизация представляет собой платформу для интеграции других служб здравоохранения, включая, например, витамин А, дегельминтизацию, планирование семьи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Услуги по иммунизации основаны на сильных услугах первичной медико-санитарной помощи</a:t>
            </a:r>
            <a:endParaRPr lang="en-US" sz="24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9C3C-B9A7-479D-9A22-E1086B55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9093B-8CE4-4B11-A374-A47048E1E79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778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1A-6952-4848-8F53-66C40627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434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основным компонентом прогресса в направлении всеобщего охвата здравоохранением (UHC)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A358-B88B-47E3-B059-53E6CC96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547"/>
            <a:ext cx="8229600" cy="3607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Sylfaen" panose="010A0502050306030303" pitchFamily="18" charset="0"/>
              </a:rPr>
              <a:t>Всеобщий </a:t>
            </a:r>
            <a:r>
              <a:rPr lang="ru-RU" sz="2200" dirty="0">
                <a:latin typeface="Sylfaen" panose="010A0502050306030303" pitchFamily="18" charset="0"/>
              </a:rPr>
              <a:t>охват здравоохранением означает обеспечение того, чтобы каждый человек имел доступ к качественным медицинским услугам без финансовых трудностей или риска обнищания.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8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200" dirty="0">
                <a:latin typeface="Sylfaen" panose="010A0502050306030303" pitchFamily="18" charset="0"/>
              </a:rPr>
              <a:t>Иммунизация является одним из наиболее рентабельным медицинским мероприятием, спасающим жизни. </a:t>
            </a:r>
            <a:endParaRPr lang="en-US" sz="22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endParaRPr lang="ru-RU" sz="12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200" dirty="0">
                <a:latin typeface="Sylfaen" panose="010A0502050306030303" pitchFamily="18" charset="0"/>
              </a:rPr>
              <a:t>Обеспечение досягаемости и доступности иммунизации путем включения ее в пакет основных услуг или пакет льгот национальной системы медицинского страхования является важным шагом на пути к достижению всеобщего охвата медико-санитарными услугами </a:t>
            </a:r>
            <a:endParaRPr lang="en-US" sz="22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57C5E-EA15-42C3-B56B-14CE76EC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84FAC9-B020-4E0C-89A1-C5DF649BFF7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A7E9C-2AA0-4342-B425-974152634C0B}"/>
              </a:ext>
            </a:extLst>
          </p:cNvPr>
          <p:cNvSpPr/>
          <p:nvPr/>
        </p:nvSpPr>
        <p:spPr>
          <a:xfrm>
            <a:off x="457200" y="5054135"/>
            <a:ext cx="833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</a:t>
            </a:r>
            <a:r>
              <a:rPr lang="en-US" sz="1400" dirty="0">
                <a:latin typeface="Sylfaen" panose="010A0502050306030303" pitchFamily="18" charset="0"/>
              </a:rPr>
              <a:t>: Immunization Financing Resource Guide (2017). Available at: </a:t>
            </a:r>
            <a:r>
              <a:rPr lang="en-US" sz="1400" dirty="0">
                <a:latin typeface="Sylfaen" panose="010A0502050306030303" pitchFamily="18" charset="0"/>
                <a:hlinkClick r:id="rId2"/>
              </a:rPr>
              <a:t>http://www.immunizationfinancing.org/en/immunization-fundamentals/universal-health-coverage-and-immunization-financing#</a:t>
            </a:r>
            <a:r>
              <a:rPr lang="en-US" sz="1400" dirty="0">
                <a:latin typeface="Sylfaen" panose="010A0502050306030303" pitchFamily="18" charset="0"/>
              </a:rPr>
              <a:t>!</a:t>
            </a:r>
          </a:p>
          <a:p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9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(1/2)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675007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Крупные вспышки болезней могут нанести серьезный вред экономике и замедлить рост, подрывая торговлю, туризм, производство, транспорт.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Эпидемия SARS 2003 года, возможно, стоила Гонконгу более 1% своего ВВП в том году. *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непосредственно предотвратить вспышки некоторых заболеваний, включая желтую лихорадку, холеру, менингит, корь и японский энцефалит, против которых уже существуют вакцины.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ylfaen" panose="010A0502050306030303" pitchFamily="18" charset="0"/>
              </a:rPr>
              <a:t>*</a:t>
            </a:r>
            <a:r>
              <a:rPr lang="en-US" sz="1400" i="1" dirty="0" err="1">
                <a:latin typeface="Sylfaen" panose="010A0502050306030303" pitchFamily="18" charset="0"/>
              </a:rPr>
              <a:t>Brahmbhatt</a:t>
            </a:r>
            <a:r>
              <a:rPr lang="en-US" sz="1400" i="1" dirty="0">
                <a:latin typeface="Sylfaen" panose="010A0502050306030303" pitchFamily="18" charset="0"/>
              </a:rPr>
              <a:t>, Milan; Dutta, Arindam. 2008. On SARS Type Economic Effects During Infectious Disease Outbreaks. Policy Research Working Paper; No. 4466. World Bank, Washington, DC. © World Bank. </a:t>
            </a:r>
            <a:r>
              <a:rPr lang="en-US" sz="1400" i="1" dirty="0">
                <a:latin typeface="Sylfaen" panose="010A0502050306030303" pitchFamily="18" charset="0"/>
                <a:hlinkClick r:id="rId2"/>
              </a:rPr>
              <a:t>https://openknowledge.worldbank.org/handle/10986/6440</a:t>
            </a:r>
            <a:r>
              <a:rPr lang="ru-RU" sz="1400" i="1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(1/2)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675007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Крупные вспышки болезней могут нанести серьезный вред экономике и замедлить рост, подрывая торговлю, туризм, производство, транспорт.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Эпидемия SARS 2003 года, возможно, стоила Гонконгу более 1% своего ВВП в том году. *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непосредственно предотвратить вспышки некоторых заболеваний, включая желтую лихорадку, холеру, менингит, корь и японский энцефалит, против которых уже существуют вакцины.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13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ylfaen" panose="010A0502050306030303" pitchFamily="18" charset="0"/>
              </a:rPr>
              <a:t>*</a:t>
            </a:r>
            <a:r>
              <a:rPr lang="en-US" sz="1400" i="1" dirty="0" err="1">
                <a:latin typeface="Sylfaen" panose="010A0502050306030303" pitchFamily="18" charset="0"/>
              </a:rPr>
              <a:t>Brahmbhatt</a:t>
            </a:r>
            <a:r>
              <a:rPr lang="en-US" sz="1400" i="1" dirty="0">
                <a:latin typeface="Sylfaen" panose="010A0502050306030303" pitchFamily="18" charset="0"/>
              </a:rPr>
              <a:t>, Milan; Dutta, Arindam. 2008. On SARS Type Economic Effects During Infectious Disease Outbreaks. Policy Research Working Paper; No. 4466. World Bank, Washington, DC. © World Bank. </a:t>
            </a:r>
            <a:r>
              <a:rPr lang="en-US" sz="1400" i="1" dirty="0">
                <a:latin typeface="Sylfaen" panose="010A0502050306030303" pitchFamily="18" charset="0"/>
                <a:hlinkClick r:id="rId2"/>
              </a:rPr>
              <a:t>https://openknowledge.worldbank.org/handle/10986/6440</a:t>
            </a:r>
            <a:r>
              <a:rPr lang="ru-RU" sz="1400" i="1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916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</a:t>
            </a:r>
            <a:r>
              <a:rPr lang="en-US" dirty="0">
                <a:latin typeface="Sylfaen" panose="010A0502050306030303" pitchFamily="18" charset="0"/>
              </a:rPr>
              <a:t>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позволяют странам быстро реагировать, когда станут доступными новые вакцины против дополнительных вспышек заболеваний.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Вакцины разрабатываются против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, </a:t>
            </a:r>
            <a:r>
              <a:rPr lang="ru-RU" dirty="0" err="1">
                <a:latin typeface="Sylfaen" panose="010A0502050306030303" pitchFamily="18" charset="0"/>
              </a:rPr>
              <a:t>Зика</a:t>
            </a:r>
            <a:r>
              <a:rPr lang="ru-RU" dirty="0">
                <a:latin typeface="Sylfaen" panose="010A0502050306030303" pitchFamily="18" charset="0"/>
              </a:rPr>
              <a:t> и ряда других потенциальных эпидемических заболеваний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могут помочь странам реагировать на вспышки другими способами, даже на вспышки болезней, для которых нет вакцин. 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инфраструктура полиомиелита в Нигерии помогла предотвратить серьезную вспышку вируса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 в 2014 году.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5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2361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иммунизации могут противодействовать устойчивости к противомикробным препаратам, одной из величайших проблем в области здравоохранения, стоящих перед миром, следующим путем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ru-RU" dirty="0"/>
              <a:t>Снижение заболеваемости, в том числе лекарственно-устойчивых и чувствительных к лекарственным средствам инфекций, что, в свою очередь, снижает частоту и тяжесть резистентных инфекций</a:t>
            </a:r>
            <a:endParaRPr lang="en-US" dirty="0"/>
          </a:p>
          <a:p>
            <a:endParaRPr lang="en-US" dirty="0"/>
          </a:p>
          <a:p>
            <a:r>
              <a:rPr lang="ru-RU" dirty="0"/>
              <a:t>Снижение заболеваемости также уменьшает использование противомикробных препаратов (как уместное, так и неуместное)</a:t>
            </a:r>
            <a:endParaRPr lang="en-US" dirty="0"/>
          </a:p>
          <a:p>
            <a:endParaRPr lang="en-US" dirty="0"/>
          </a:p>
          <a:p>
            <a:r>
              <a:rPr lang="ru-RU" dirty="0"/>
              <a:t>Если бы пневмококковая конъюгатная вакцина была повсеместно внедрена во всех странах с низким и средне-низким уровнем дохода, это предотвратило бы приблизительно 11,4 млн. дней использования антибиотиков, что составило бы 47%-ное снижение.</a:t>
            </a:r>
            <a:r>
              <a:rPr lang="en-US" dirty="0"/>
              <a:t> 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ru-RU" dirty="0"/>
              <a:t>«Устойчивость к лекарственным препаратам неизбежна, когда используются антибиотики… необходим постоянный поток антибиотиков», однако «вакцины можно использовать в течение десятилетий, не вызывая значительной резистентности»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sz="1900" dirty="0"/>
              <a:t>1</a:t>
            </a:r>
            <a:r>
              <a:rPr lang="en-US" dirty="0"/>
              <a:t>Laxminarayan R, Matsoso P, Pant S, Brower C, Rottingen J.A. et al. Access to effective antimicrobials: a worldwide challenge. The Lancet. 2016 Jun;387(10036):168-75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https://www.pnas.org/content/115/51/12868.full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976543" y="17653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9374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5" y="274638"/>
            <a:ext cx="7674286" cy="11303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ylfaen" panose="010A0502050306030303" pitchFamily="18" charset="0"/>
              </a:rPr>
              <a:t>Использование данных для поддержки придания приоритетного значения здравоохранению в рамках государственного бюджета и придания приоритетного значения ПМСП в рамках здравоохранения</a:t>
            </a:r>
            <a:endParaRPr lang="en-US" sz="18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989302"/>
              </p:ext>
            </p:extLst>
          </p:nvPr>
        </p:nvGraphicFramePr>
        <p:xfrm>
          <a:off x="364815" y="1269029"/>
          <a:ext cx="8414370" cy="470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23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4378147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30813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 по странам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анализа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1185412"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Sylfaen" panose="010A0502050306030303" pitchFamily="18" charset="0"/>
                        </a:rPr>
                        <a:t>Доля общих государственных расходов на МЗ из бюджета текущего года и предыдущих лет</a:t>
                      </a:r>
                      <a:endParaRPr lang="en-US" sz="15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Sylfaen" panose="010A0502050306030303" pitchFamily="18" charset="0"/>
                        </a:rPr>
                        <a:t>Увеличивается ли цифра со временем, стабильна ли она, или уменьшается? Абуджи                                                                                                                          Близка ли она к цели, составляющей 15% государственных расходов на здравоохранение?</a:t>
                      </a:r>
                      <a:endParaRPr lang="en-US" sz="15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964870"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Sylfaen" panose="010A0502050306030303" pitchFamily="18" charset="0"/>
                        </a:rPr>
                        <a:t>Доля общего бюджета МЗ,</a:t>
                      </a:r>
                      <a:r>
                        <a:rPr lang="ru-RU" sz="1500" b="0" baseline="0" dirty="0">
                          <a:latin typeface="Sylfaen" panose="010A0502050306030303" pitchFamily="18" charset="0"/>
                        </a:rPr>
                        <a:t> выделяемая</a:t>
                      </a:r>
                      <a:r>
                        <a:rPr lang="ru-RU" sz="1500" b="0" dirty="0">
                          <a:latin typeface="Sylfaen" panose="010A0502050306030303" pitchFamily="18" charset="0"/>
                        </a:rPr>
                        <a:t> на ПМСП (то, как измерить этот показатель, будет зависеть от того, как будет организован ваш бюджет)</a:t>
                      </a:r>
                      <a:endParaRPr lang="en-US" sz="15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ylfaen" panose="010A0502050306030303" pitchFamily="18" charset="0"/>
                        </a:rPr>
                        <a:t>Увеличивается ли эта цифра со временем, стабильна ли она, или уменьшается?</a:t>
                      </a:r>
                      <a:endParaRPr lang="en-US" sz="15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  <a:tr h="2067580"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Sylfaen" panose="010A0502050306030303" pitchFamily="18" charset="0"/>
                        </a:rPr>
                        <a:t>База данных ВОЗ о расходах на здравоохранение</a:t>
                      </a:r>
                      <a:r>
                        <a:rPr lang="en-US" sz="1500" b="0" dirty="0">
                          <a:latin typeface="Sylfaen" panose="010A0502050306030303" pitchFamily="18" charset="0"/>
                        </a:rPr>
                        <a:t>. </a:t>
                      </a:r>
                      <a:r>
                        <a:rPr lang="en-US" sz="1500" b="0" dirty="0">
                          <a:latin typeface="Sylfaen" panose="010A0502050306030303" pitchFamily="18" charset="0"/>
                          <a:hlinkClick r:id="rId2"/>
                        </a:rPr>
                        <a:t>http://apps.who.int/nha/database/Select/Indicators/en</a:t>
                      </a:r>
                      <a:endParaRPr lang="en-US" sz="1500" b="0" dirty="0">
                        <a:latin typeface="Sylfaen" panose="010A0502050306030303" pitchFamily="18" charset="0"/>
                      </a:endParaRPr>
                    </a:p>
                    <a:p>
                      <a:endParaRPr lang="en-US" sz="1500" b="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500" b="0" dirty="0">
                          <a:latin typeface="Sylfaen" panose="010A0502050306030303" pitchFamily="18" charset="0"/>
                        </a:rPr>
                        <a:t>Загрузите «Общие расходы правительства на здравоохранение (GGHE) в виде % от общих расходов правительства (GGE) для стран, которые вы хотите изучить</a:t>
                      </a:r>
                      <a:endParaRPr lang="en-US" sz="15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Sylfaen" panose="010A0502050306030303" pitchFamily="18" charset="0"/>
                        </a:rPr>
                        <a:t>Какова наша доля государственных расходов на здравоохранение по сравнению со странами-партнерами?</a:t>
                      </a:r>
                      <a:endParaRPr lang="en-US" sz="15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451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16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980200" y="9782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995" y="648419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7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2248-941C-4A80-BF47-4FEC9F28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593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Иллюстрация: «Наша страна отстает по инвестированию в здравоохранение»</a:t>
            </a:r>
            <a:endParaRPr lang="en-US" sz="2200" i="1" dirty="0">
              <a:latin typeface="Sylfaen" panose="010A0502050306030303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155F1C-D86F-404A-B1A5-62CEC39AC7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3335" y="2491750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1DF1-E458-4717-B479-EB476B351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75368"/>
            <a:ext cx="8229600" cy="1202387"/>
          </a:xfrm>
        </p:spPr>
        <p:txBody>
          <a:bodyPr>
            <a:noAutofit/>
          </a:bodyPr>
          <a:lstStyle/>
          <a:p>
            <a:r>
              <a:rPr lang="ru-RU" sz="1500" i="1" dirty="0">
                <a:latin typeface="Sylfaen" panose="010A0502050306030303" pitchFamily="18" charset="0"/>
              </a:rPr>
              <a:t>Аргумент в пользу инвестиций: доля государственных расходов на здравоохранение в нашей стране в процентах от общих государственных расходов низка: почти половина среднего арифметического показателя для всех УССПП (LMIC ) и намного меньше, чем в наших соседних странах</a:t>
            </a:r>
            <a:endParaRPr lang="en-US" sz="1500" i="1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29E01-47B7-4904-A681-09B9EA56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17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E54C2-1F41-4F20-9D3D-1A50316061A2}"/>
              </a:ext>
            </a:extLst>
          </p:cNvPr>
          <p:cNvSpPr/>
          <p:nvPr/>
        </p:nvSpPr>
        <p:spPr>
          <a:xfrm>
            <a:off x="1964825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</a:t>
            </a:r>
            <a:r>
              <a:rPr lang="en-US" sz="1400" dirty="0">
                <a:latin typeface="Sylfaen" panose="010A0502050306030303" pitchFamily="18" charset="0"/>
              </a:rPr>
              <a:t>:  </a:t>
            </a:r>
            <a:r>
              <a:rPr lang="en-US" sz="1400" dirty="0">
                <a:latin typeface="Sylfaen" panose="010A0502050306030303" pitchFamily="18" charset="0"/>
                <a:hlinkClick r:id="rId3"/>
              </a:rPr>
              <a:t>http://apps.who.int/nha/database/Home/Index/en</a:t>
            </a:r>
            <a:r>
              <a:rPr lang="ru-RU" sz="1400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C446C-33F7-45B5-AE8C-75DA27078FEA}"/>
              </a:ext>
            </a:extLst>
          </p:cNvPr>
          <p:cNvSpPr txBox="1"/>
          <p:nvPr/>
        </p:nvSpPr>
        <p:spPr>
          <a:xfrm>
            <a:off x="2179929" y="4927593"/>
            <a:ext cx="155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Sylfaen" panose="010A0502050306030303" pitchFamily="18" charset="0"/>
              </a:rPr>
              <a:t>Наша страна</a:t>
            </a:r>
            <a:endParaRPr lang="en-US" sz="1600" b="1" dirty="0">
              <a:latin typeface="Sylfaen" panose="010A0502050306030303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099D97-31DB-44C6-8AE8-2EB6DDC6CB2A}"/>
              </a:ext>
            </a:extLst>
          </p:cNvPr>
          <p:cNvCxnSpPr/>
          <p:nvPr/>
        </p:nvCxnSpPr>
        <p:spPr>
          <a:xfrm flipV="1">
            <a:off x="3472782" y="4712801"/>
            <a:ext cx="159560" cy="42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20E668-C3D0-4AD0-80B2-DDE6DB06C5BC}"/>
              </a:ext>
            </a:extLst>
          </p:cNvPr>
          <p:cNvSpPr txBox="1"/>
          <p:nvPr/>
        </p:nvSpPr>
        <p:spPr>
          <a:xfrm>
            <a:off x="209337" y="2491750"/>
            <a:ext cx="738664" cy="2840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latin typeface="Sylfaen" panose="010A0502050306030303" pitchFamily="18" charset="0"/>
              </a:rPr>
              <a:t>Государственные расходы на здравоохранение в процентах от общих государственных расходов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B95872AD-E16E-40C4-8601-94F18357015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6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2937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8305" y="3182112"/>
            <a:ext cx="304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Средний  показатель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ru-RU" sz="1600" dirty="0">
                <a:latin typeface="Sylfaen" panose="010A0502050306030303" pitchFamily="18" charset="0"/>
              </a:rPr>
              <a:t>страны с</a:t>
            </a:r>
            <a:r>
              <a:rPr lang="en-US" sz="1600" dirty="0">
                <a:latin typeface="Sylfaen" panose="010A0502050306030303" pitchFamily="18" charset="0"/>
              </a:rPr>
              <a:t> доходами ниже среднего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43719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329-C078-4BEE-9ED6-7DEBDB95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736627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Иллюстрация: «Наша страна отстает по инвестированию в здравоохранение»</a:t>
            </a:r>
            <a:endParaRPr lang="en-US" sz="2200" i="1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E3C40E-D3AA-48D6-866F-D320A3838C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577" y="2583126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C159-CCA0-4460-BE67-F8F4582F3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6" y="2079409"/>
            <a:ext cx="9038904" cy="6096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ylfaen" panose="010A0502050306030303" pitchFamily="18" charset="0"/>
              </a:rPr>
              <a:t>Государственные расходы на здравоохранение на душу населения, 2014 год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ED189-2722-473C-81E3-70522886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72CEB-5F1E-4BE4-A651-47C0539849DD}"/>
              </a:ext>
            </a:extLst>
          </p:cNvPr>
          <p:cNvSpPr/>
          <p:nvPr/>
        </p:nvSpPr>
        <p:spPr>
          <a:xfrm>
            <a:off x="1899541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 </a:t>
            </a:r>
            <a:r>
              <a:rPr lang="en-US" sz="1400" dirty="0">
                <a:latin typeface="Sylfaen" panose="010A0502050306030303" pitchFamily="18" charset="0"/>
              </a:rPr>
              <a:t>:  http://apps.who.int/nha/database/Home/Index/en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5B548E-5B8E-41DF-9295-FB5544FA15EF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200" b="1" i="0" kern="1200" baseline="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4400" b="0" i="0" kern="1200" dirty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latin typeface="Sylfaen" panose="010A0502050306030303" pitchFamily="18" charset="0"/>
              </a:rPr>
              <a:t>Аргумент в пользу инвестиций - Государственные расходы на здравоохранение в нашей стране составляют менее половины среднего показателя по странам со средним уровнем дохода и гораздо меньше показателя наших основных соседей.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11D421A9-C905-45E3-9D1F-B227E7911483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461" y="2862461"/>
            <a:ext cx="895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    Сосед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37209" y="4765544"/>
            <a:ext cx="26441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Sylfaen" panose="010A0502050306030303" pitchFamily="18" charset="0"/>
              </a:rPr>
              <a:t>Средний показатель по странам со средним</a:t>
            </a:r>
          </a:p>
          <a:p>
            <a:pPr algn="r"/>
            <a:r>
              <a:rPr lang="ru-RU" sz="1200" i="1" dirty="0">
                <a:latin typeface="Sylfaen" panose="010A0502050306030303" pitchFamily="18" charset="0"/>
              </a:rPr>
              <a:t> уровнем дохода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477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634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Sylfaen" panose="010A0502050306030303" pitchFamily="18" charset="0"/>
              </a:rPr>
              <a:t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a:t>
            </a:r>
            <a:endParaRPr lang="en-US" sz="20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05249"/>
              </p:ext>
            </p:extLst>
          </p:nvPr>
        </p:nvGraphicFramePr>
        <p:xfrm>
          <a:off x="341928" y="1355846"/>
          <a:ext cx="8433120" cy="467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455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926665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31992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1244971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Sylfaen" panose="010A0502050306030303" pitchFamily="18" charset="0"/>
                        </a:rPr>
                        <a:t>Охват иммунизацией, число выживших детей годовалого возраста, охват по районам</a:t>
                      </a:r>
                      <a:endParaRPr lang="en-US" sz="13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Sylfaen" panose="010A0502050306030303" pitchFamily="18" charset="0"/>
                        </a:rPr>
                        <a:t>Наша страна добилась значительных успехов в области иммунизации, охватив 87%. Это составляет 1 035 000 полностью иммунизированных детей*. Но нужно сделать еще больше... есть 155 000 не-иммунизированных детей. Существует также неравномерный охват, при котором лишь 45% детей в XX округе полностью иммунизированы. * измерено покрытием DTP3</a:t>
                      </a:r>
                      <a:endParaRPr lang="en-US" sz="13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2987931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Sylfaen" panose="010A0502050306030303" pitchFamily="18" charset="0"/>
                        </a:rPr>
                        <a:t>Амбулаторные приёмы и госпитализация по заболеваниям, предотвращаемым вакцинацией, со средними расходами на амбулаторное посещение и госпитализацию</a:t>
                      </a:r>
                      <a:endParaRPr lang="en-US" sz="13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Sylfaen" panose="010A0502050306030303" pitchFamily="18" charset="0"/>
                        </a:rPr>
                        <a:t>Вакцинация не только улучшает здоровье, но и может привести к значительной экономии расходов на здравоохранение. Например, наше введение </a:t>
                      </a:r>
                      <a:r>
                        <a:rPr lang="ru-RU" sz="1300" dirty="0" err="1">
                          <a:latin typeface="Sylfaen" panose="010A0502050306030303" pitchFamily="18" charset="0"/>
                        </a:rPr>
                        <a:t>ротавирусной</a:t>
                      </a:r>
                      <a:r>
                        <a:rPr lang="ru-RU" sz="1300" dirty="0">
                          <a:latin typeface="Sylfaen" panose="010A0502050306030303" pitchFamily="18" charset="0"/>
                        </a:rPr>
                        <a:t> вакцины, согласно оценке:</a:t>
                      </a:r>
                      <a:endParaRPr lang="en-US" sz="1300" dirty="0">
                        <a:latin typeface="Sylfaen" panose="010A0502050306030303" pitchFamily="18" charset="0"/>
                      </a:endParaRPr>
                    </a:p>
                    <a:p>
                      <a:endParaRPr lang="en-US" sz="13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Sylfaen" panose="010A0502050306030303" pitchFamily="18" charset="0"/>
                        </a:rPr>
                        <a:t>Сократило число амбулаторных визитов по причине </a:t>
                      </a:r>
                      <a:r>
                        <a:rPr lang="ru-RU" sz="1300" dirty="0" err="1">
                          <a:latin typeface="Sylfaen" panose="010A0502050306030303" pitchFamily="18" charset="0"/>
                        </a:rPr>
                        <a:t>диарейных</a:t>
                      </a:r>
                      <a:r>
                        <a:rPr lang="ru-RU" sz="1300" dirty="0">
                          <a:latin typeface="Sylfaen" panose="010A0502050306030303" pitchFamily="18" charset="0"/>
                        </a:rPr>
                        <a:t> заболеваний с 605,000 до 190,000 в год. При оценочной стоимости в 27 долларов США на амбулаторный визит это большая экономия.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Sylfaen" panose="010A0502050306030303" pitchFamily="18" charset="0"/>
                        </a:rPr>
                        <a:t>Сократило число госпитализации с </a:t>
                      </a:r>
                      <a:r>
                        <a:rPr lang="en-US" sz="1300" dirty="0">
                          <a:latin typeface="Sylfaen" panose="010A0502050306030303" pitchFamily="18" charset="0"/>
                        </a:rPr>
                        <a:t>16,090 </a:t>
                      </a:r>
                      <a:r>
                        <a:rPr lang="ru-RU" sz="1300" dirty="0">
                          <a:latin typeface="Sylfaen" panose="010A0502050306030303" pitchFamily="18" charset="0"/>
                        </a:rPr>
                        <a:t>до </a:t>
                      </a:r>
                      <a:r>
                        <a:rPr lang="en-US" sz="1300" dirty="0">
                          <a:latin typeface="Sylfaen" panose="010A0502050306030303" pitchFamily="18" charset="0"/>
                        </a:rPr>
                        <a:t> 2,250 </a:t>
                      </a:r>
                      <a:r>
                        <a:rPr lang="ru-RU" sz="1300" dirty="0">
                          <a:latin typeface="Sylfaen" panose="010A0502050306030303" pitchFamily="18" charset="0"/>
                        </a:rPr>
                        <a:t>в год. При оценочной стоимости в 211 долларов США на посещение это дает дополнительную экономию.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3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latin typeface="Sylfaen" panose="010A0502050306030303" pitchFamily="18" charset="0"/>
                        </a:rPr>
                        <a:t>Общая экономия на госпитализации и амбулаторных посещениях: 15 млн. Долларов США ежегодно.</a:t>
                      </a:r>
                      <a:endParaRPr lang="en-US" sz="1300" dirty="0">
                        <a:latin typeface="Sylfaen" panose="010A0502050306030303" pitchFamily="18" charset="0"/>
                      </a:endParaRPr>
                    </a:p>
                    <a:p>
                      <a:endParaRPr lang="en-US" sz="13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8472" y="6093569"/>
            <a:ext cx="2133600" cy="3651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19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F9158093-634E-4B9A-AD58-83E8F7FE4451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8033540" y="12068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Назначение презентации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842"/>
            <a:ext cx="8323006" cy="4778350"/>
          </a:xfrm>
        </p:spPr>
        <p:txBody>
          <a:bodyPr>
            <a:noAutofit/>
          </a:bodyPr>
          <a:lstStyle/>
          <a:p>
            <a:r>
              <a:rPr lang="ru-RU" sz="2100" b="1" dirty="0">
                <a:latin typeface="Sylfaen" panose="010A0502050306030303" pitchFamily="18" charset="0"/>
              </a:rPr>
              <a:t>Цель: </a:t>
            </a:r>
            <a:r>
              <a:rPr lang="ru-RU" sz="2100" dirty="0">
                <a:latin typeface="Sylfaen" panose="010A0502050306030303" pitchFamily="18" charset="0"/>
              </a:rPr>
              <a:t>обеспечить членов Учебной сети для стран переходного периода (LNCT) набором тезисов для дискуссий в поддержку увеличения (или, по крайней мере, поддержания) инвестиций в иммунизацию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Некоторые материалы намеренно повторяются, поскольку их можно использовать для разных дискуссий 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Слайды предназначены для выбора и адаптации к разным аудиториям (например, MOF, парламентариев и др.) и контекстам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b="1" dirty="0">
                <a:latin typeface="Sylfaen" panose="010A0502050306030303" pitchFamily="18" charset="0"/>
              </a:rPr>
              <a:t>Необходим Ваш вклад: </a:t>
            </a:r>
            <a:r>
              <a:rPr lang="ru-RU" sz="2100" dirty="0">
                <a:latin typeface="Sylfaen" panose="010A0502050306030303" pitchFamily="18" charset="0"/>
              </a:rPr>
              <a:t>полезно ли это? Можно ли это улучшить, чтобы быть более полезным для ваших нужд и вашей работы?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933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98398"/>
          <a:ext cx="8256218" cy="449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160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7861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771748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Смертность от болезней, предотвращаемых вакцинацией по времени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С нашей программой иммунизации смертность от кори снизилась на 80% (смертность на 100,000 чел.) с 1990 года.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08205"/>
                  </a:ext>
                </a:extLst>
              </a:tr>
              <a:tr h="167212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Смертность от болезней, предотвращаемых вакциной, которая еще не была введена, прогнозируемый охвата вакцинацией, эффективность вакцинации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С введением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ротавирусной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вакцины мы ожидаем сокращения количества смертей, вызванных диареей, на XX, а число госпитализаций - на YY.</a:t>
                      </a:r>
                      <a:br>
                        <a:rPr lang="en-US" sz="1400" dirty="0">
                          <a:latin typeface="Sylfaen" panose="010A0502050306030303" pitchFamily="18" charset="0"/>
                        </a:rPr>
                      </a:br>
                      <a:br>
                        <a:rPr lang="en-US" sz="1400" dirty="0">
                          <a:latin typeface="Sylfaen" panose="010A0502050306030303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С введением PCV мы 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ожидаем сокращения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количества случаев пневмонии и инвазивных заболеваний и смертей на 33%, а соответствующие больничные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расходы - на YY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44202"/>
                  </a:ext>
                </a:extLst>
              </a:tr>
              <a:tr h="16721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Введения </a:t>
                      </a:r>
                      <a:r>
                        <a:rPr lang="ru-RU" sz="1400" b="0" dirty="0">
                          <a:latin typeface="Sylfaen" panose="010A0502050306030303" pitchFamily="18" charset="0"/>
                        </a:rPr>
                        <a:t>в вашей стране по сравнению со странами-партнерами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Мы добились значительного прогресса в деле внедрения новых вакцин спасающих жизни, внедрив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пентавалентные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и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ротавирусные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вакцины. Но нужно еще многое сделать. Наши соседние страны развиваются быстрее. Они также ввели вакцины против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PCV 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и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HPV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, которые стоят на следующем месте в нашем списке приоритетов. Но нам нужно увеличить наш бюджет, чтобы доставить эти важные вакцины.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00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375ED5A-F028-41BD-A6F6-E56DF2A6A6FD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8018300" y="11306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1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8B7B-E016-4C5C-B0F0-0F0CC72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09053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Sylfaen" panose="010A0502050306030303" pitchFamily="18" charset="0"/>
              </a:rPr>
              <a:t>Примеры из стран УССПП по использованию данных для демонстрации того, что иммунизация в их странах дает очевидные результаты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1F1D6-D010-4A21-8196-0F431113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F8D73-E97F-4ED8-BB14-921AF76C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30165"/>
              </p:ext>
            </p:extLst>
          </p:nvPr>
        </p:nvGraphicFramePr>
        <p:xfrm>
          <a:off x="484223" y="1681946"/>
          <a:ext cx="797096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61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5655705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Доказательства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Бремя заболеваний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Шри-Ланка: связала инвестиции в иммунизацию со снижением бремени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заболеваний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Гана: в дополнение к количественным доказательствам, показала убедительные эпизодические свидетельства снижения бремени на Ближнем Востоке и в Северной Африке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Госпитализация по причине болезней, предотвращаемых вакцинацией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Грузия: проанализирована сокращенную госпитализацию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по причине болезней,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предотвращаемых вакцинацией</a:t>
                      </a:r>
                    </a:p>
                    <a:p>
                      <a:pPr lvl="0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Армения: показала сокращение госпитализации детей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по причине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ротавирусной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инфекции после введения вакцины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id="{9F04A41C-C4B2-4DEC-8770-8883E21D46BC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2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Sylfaen" panose="010A0502050306030303" pitchFamily="18" charset="0"/>
              </a:rPr>
              <a:t>Подкрепляющие сведения из литературных источников</a:t>
            </a:r>
            <a:endParaRPr lang="en-US" sz="2800" i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665" y="1239726"/>
            <a:ext cx="8229600" cy="6096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Sylfaen" panose="010A0502050306030303" pitchFamily="18" charset="0"/>
              </a:rPr>
              <a:t>Заметьте, что мы смогли бы добавить еще несколько примеров. Являются ли они наиболее эффективными в качестве </a:t>
            </a:r>
            <a:r>
              <a:rPr lang="ru-RU" i="1" dirty="0" err="1">
                <a:latin typeface="Sylfaen" panose="010A0502050306030303" pitchFamily="18" charset="0"/>
              </a:rPr>
              <a:t>страновых</a:t>
            </a:r>
            <a:r>
              <a:rPr lang="ru-RU" i="1" dirty="0">
                <a:latin typeface="Sylfaen" panose="010A0502050306030303" pitchFamily="18" charset="0"/>
              </a:rPr>
              <a:t>  или глобальных исследований?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22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6F9798-7ADA-45CF-A792-9E3D978D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17009"/>
              </p:ext>
            </p:extLst>
          </p:nvPr>
        </p:nvGraphicFramePr>
        <p:xfrm>
          <a:off x="343005" y="1840574"/>
          <a:ext cx="8454628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128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6697500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Интервенция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Доказательство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Hib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вакцинация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Исследование, проведенное в Узбекистане, показало, что вакцинация против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Hib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одной возрастной когорты 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поможет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предположительно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предотвратить около 350 смертей в год среди детей в возрасте до 5 лет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Ссылка: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Гриффитс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Великобритания, Кларк А.,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Шиманович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В., Глинская И., Турсунова Д., Ким Л., и др. (2011 г.) Сравнительная экономическая оценка вакцинации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от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Haemophilus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influenzae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типа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b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в Беларуси и Узбекистане.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PLoS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ONE 6(6): e21472. doi:10.1371/journal.pone.0021472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Иммунизация, случаи предотвращения смерти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Во всем мире иммунизация ежегодно предотвращает около 2,5 миллионов смертей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Ссылка на данные: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600" dirty="0">
                          <a:latin typeface="Sylfaen" panose="010A0502050306030303" pitchFamily="18" charset="0"/>
                          <a:hlinkClick r:id="rId2"/>
                        </a:rPr>
                        <a:t>http://who.int/immunization/newsroom/global_immunization_data_july_2014.pdf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7073"/>
                  </a:ext>
                </a:extLst>
              </a:tr>
            </a:tbl>
          </a:graphicData>
        </a:graphic>
      </p:graphicFrame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A03B89E-3CDC-46C6-900B-6E6F8C01F631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1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infographics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74826"/>
            <a:ext cx="8229600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23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32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219438"/>
            <a:ext cx="8278761" cy="53038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Насколько высокий охват иммунизацией защищает население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D8183-0E34-49B2-AD39-D949D076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65" y="682677"/>
            <a:ext cx="4304646" cy="5266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2884B2-D958-4A9C-BD6C-F0C76CC850C6}"/>
              </a:ext>
            </a:extLst>
          </p:cNvPr>
          <p:cNvSpPr txBox="1"/>
          <p:nvPr/>
        </p:nvSpPr>
        <p:spPr>
          <a:xfrm>
            <a:off x="3667432" y="6330785"/>
            <a:ext cx="448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https://en.wikipedia.org/wiki/Herd_immunity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4A824-9E7D-48A6-BB19-A455B07234AE}"/>
              </a:ext>
            </a:extLst>
          </p:cNvPr>
          <p:cNvSpPr/>
          <p:nvPr/>
        </p:nvSpPr>
        <p:spPr>
          <a:xfrm>
            <a:off x="2411895" y="776331"/>
            <a:ext cx="1113183" cy="3368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</a:rPr>
              <a:t>не иммунизированный, но все же здоровый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5531D-8C59-4FB6-A8B5-64312AF5E84F}"/>
              </a:ext>
            </a:extLst>
          </p:cNvPr>
          <p:cNvSpPr/>
          <p:nvPr/>
        </p:nvSpPr>
        <p:spPr>
          <a:xfrm>
            <a:off x="3868372" y="782333"/>
            <a:ext cx="796394" cy="3368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</a:rPr>
              <a:t>иммунизированный и здоровый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506A4-5F67-4B11-A550-126E2D50E2AC}"/>
              </a:ext>
            </a:extLst>
          </p:cNvPr>
          <p:cNvSpPr/>
          <p:nvPr/>
        </p:nvSpPr>
        <p:spPr>
          <a:xfrm>
            <a:off x="4955051" y="762023"/>
            <a:ext cx="1233714" cy="3368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</a:rPr>
              <a:t>не иммунизированный, больной и заразный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00D53-5CFA-4F44-96C0-EDD129B021E3}"/>
              </a:ext>
            </a:extLst>
          </p:cNvPr>
          <p:cNvSpPr/>
          <p:nvPr/>
        </p:nvSpPr>
        <p:spPr>
          <a:xfrm>
            <a:off x="3667433" y="1213066"/>
            <a:ext cx="90456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Sylfaen" panose="010A0502050306030303" pitchFamily="18" charset="0"/>
              </a:rPr>
              <a:t>Никто не привит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55D049-6178-4684-886A-8A0395179CDC}"/>
              </a:ext>
            </a:extLst>
          </p:cNvPr>
          <p:cNvSpPr/>
          <p:nvPr/>
        </p:nvSpPr>
        <p:spPr>
          <a:xfrm>
            <a:off x="3667433" y="1919378"/>
            <a:ext cx="997334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Sylfaen" panose="010A0502050306030303" pitchFamily="18" charset="0"/>
              </a:rPr>
              <a:t>Инфекционная болезнь распространяется среди населения.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83AEB-E1D9-4FE4-90DA-96AD3CE2AF7C}"/>
              </a:ext>
            </a:extLst>
          </p:cNvPr>
          <p:cNvSpPr/>
          <p:nvPr/>
        </p:nvSpPr>
        <p:spPr>
          <a:xfrm>
            <a:off x="3634803" y="4326455"/>
            <a:ext cx="10625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Sylfaen" panose="010A0502050306030303" pitchFamily="18" charset="0"/>
              </a:rPr>
              <a:t>Идёт иммунизация большинства населения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F6F31-2F93-4F7A-BE7F-2E9B1B631D24}"/>
              </a:ext>
            </a:extLst>
          </p:cNvPr>
          <p:cNvSpPr/>
          <p:nvPr/>
        </p:nvSpPr>
        <p:spPr>
          <a:xfrm>
            <a:off x="3615424" y="5175666"/>
            <a:ext cx="10625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Sylfaen" panose="010A0502050306030303" pitchFamily="18" charset="0"/>
              </a:rPr>
              <a:t>Распространение инфекционных заболеваний остановлено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ED7096-9AF9-4F28-A621-11986A0C48C3}"/>
              </a:ext>
            </a:extLst>
          </p:cNvPr>
          <p:cNvSpPr/>
          <p:nvPr/>
        </p:nvSpPr>
        <p:spPr>
          <a:xfrm>
            <a:off x="3621890" y="2728848"/>
            <a:ext cx="10388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Sylfaen" panose="010A0502050306030303" pitchFamily="18" charset="0"/>
              </a:rPr>
              <a:t>Ведется  иммунизации определенной части населения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9D900-C8FA-4A11-8D64-BB8E94DDCDDF}"/>
              </a:ext>
            </a:extLst>
          </p:cNvPr>
          <p:cNvSpPr/>
          <p:nvPr/>
        </p:nvSpPr>
        <p:spPr>
          <a:xfrm>
            <a:off x="3602172" y="3568742"/>
            <a:ext cx="1082313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latin typeface="Sylfaen" panose="010A0502050306030303" pitchFamily="18" charset="0"/>
              </a:rPr>
              <a:t>Инфекционная болезнь распространяется среди части населения.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65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отличным источником информации о значении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https://immunizationevidence.org/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для пользования и регулярно обновляемый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05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Почему иммунизация является важной инвестицией?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Sylfaen" panose="010A0502050306030303" pitchFamily="18" charset="0"/>
              </a:rPr>
              <a:t>По материалам: </a:t>
            </a:r>
            <a:r>
              <a:rPr lang="en-US" sz="900" dirty="0" err="1">
                <a:solidFill>
                  <a:prstClr val="black"/>
                </a:solidFill>
                <a:latin typeface="Sylfaen" panose="010A0502050306030303" pitchFamily="18" charset="0"/>
              </a:rPr>
              <a:t>Palu</a:t>
            </a:r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, T. (2016). </a:t>
            </a:r>
          </a:p>
          <a:p>
            <a:pPr algn="r"/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Sustainable Immunization Through Universal Health Coverage. World Bank SAGE Meeting.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rPr>
                <a:t>Платформа пандемической готовности</a:t>
              </a:r>
              <a:endParaRPr lang="en-US" sz="1600" dirty="0">
                <a:solidFill>
                  <a:srgbClr val="4472C4">
                    <a:lumMod val="50000"/>
                  </a:srgbClr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750606"/>
                <a:ext cx="191476" cy="1806879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209833" y="834926"/>
                <a:ext cx="3758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Отправная точка для оказания медицинских услуг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Улучшение здоровья, снижение смертности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2337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Самая эффективная инвестиция в здравоохранении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2" y="2880491"/>
                <a:ext cx="1909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Ориентированное на интересы малоимущих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872639"/>
                <a:ext cx="39336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Снижение будущей бремени на систему здравоохранения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66130" y="1415476"/>
                <a:ext cx="316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Повышение производительности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27873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Улучшенные познания, уровень образования, питание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7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AF17-3D39-48CF-86F9-2C11697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68"/>
            <a:ext cx="7370064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ведет к улучшению здоровья и уменьшению смертности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A217-3291-48CD-9509-8EA02482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09" y="1053778"/>
            <a:ext cx="8620425" cy="4382999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Сегодня иммунизация от смертельных заболеваний уже предотвращает от 2 до 3 миллионов смертей ежегодно. Еще больше жизней можно было бы спасти в случае еще большего охвата существующими вакцинами. Большинство из этих спасенных жизней - дети.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sz="5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Будет продолжаться разработка</a:t>
            </a:r>
            <a:r>
              <a:rPr lang="ru-RU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dirty="0">
                <a:latin typeface="Sylfaen" panose="010A0502050306030303" pitchFamily="18" charset="0"/>
              </a:rPr>
              <a:t>новых, спасающих жизни вакцин, которые будут важны для нашей страны.</a:t>
            </a:r>
          </a:p>
          <a:p>
            <a:endParaRPr lang="ru-RU" sz="10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сделать возможной полное искоренение опасных болезней</a:t>
            </a:r>
            <a:r>
              <a:rPr lang="en-US" dirty="0">
                <a:latin typeface="Sylfaen" panose="010A0502050306030303" pitchFamily="18" charset="0"/>
              </a:rPr>
              <a:t>. </a:t>
            </a:r>
          </a:p>
          <a:p>
            <a:endParaRPr lang="en-US" sz="8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она привела к искоренению оспы в 1979 году и благодаря ей недалеко и искоренение полиомиелита - в 1988 году ежегодно было зарегистрировано 350 000 новых случаев (дикого полиомиелита), и эта цифра снизилось до 37 к 2016 году и до 16 в 2017 году (по состоянию на 4 декабря 2017 года).</a:t>
            </a:r>
            <a:r>
              <a:rPr lang="en-US" dirty="0">
                <a:latin typeface="Sylfaen" panose="010A0502050306030303" pitchFamily="18" charset="0"/>
              </a:rPr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14AE-5FB9-4A71-B87B-CB2D2042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E34B-17EC-4F6B-A5A3-64019551EE0F}"/>
              </a:ext>
            </a:extLst>
          </p:cNvPr>
          <p:cNvSpPr txBox="1"/>
          <p:nvPr/>
        </p:nvSpPr>
        <p:spPr>
          <a:xfrm>
            <a:off x="1958985" y="5917275"/>
            <a:ext cx="5992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anose="010A0502050306030303" pitchFamily="18" charset="0"/>
                <a:hlinkClick r:id="rId2"/>
              </a:rPr>
              <a:t>http://polioeradication.org/polio-today/polio-now/</a:t>
            </a:r>
            <a:endParaRPr lang="en-US" sz="1400" dirty="0">
              <a:latin typeface="Sylfaen" panose="010A0502050306030303" pitchFamily="18" charset="0"/>
            </a:endParaRPr>
          </a:p>
          <a:p>
            <a:r>
              <a:rPr lang="en-US" sz="1400" dirty="0">
                <a:latin typeface="Sylfaen" panose="010A0502050306030303" pitchFamily="18" charset="0"/>
                <a:hlinkClick r:id="rId3"/>
              </a:rPr>
              <a:t>http://www.who.int/campaigns/immunization-week/2017/infographic/en/</a:t>
            </a:r>
            <a:endParaRPr lang="en-US" sz="1400" dirty="0">
              <a:latin typeface="Sylfaen" panose="010A0502050306030303" pitchFamily="18" charset="0"/>
            </a:endParaRPr>
          </a:p>
          <a:p>
            <a:r>
              <a:rPr lang="en-US" sz="1400" dirty="0">
                <a:latin typeface="Sylfaen" panose="010A0502050306030303" pitchFamily="18" charset="0"/>
                <a:hlinkClick r:id="rId4"/>
              </a:rPr>
              <a:t>http://www.who.int/csr/disease/smallpox/en/</a:t>
            </a:r>
            <a:endParaRPr lang="en-US" sz="1400" dirty="0">
              <a:latin typeface="Sylfaen" panose="010A0502050306030303" pitchFamily="18" charset="0"/>
            </a:endParaRPr>
          </a:p>
          <a:p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3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93A2-3585-462A-8475-29B6DE3F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160" cy="771436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Пример - иммунизация вызвала искоренение черной оспы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C98C1-86C9-4CCB-808F-3FDAEA0C7578}"/>
              </a:ext>
            </a:extLst>
          </p:cNvPr>
          <p:cNvSpPr txBox="1"/>
          <p:nvPr/>
        </p:nvSpPr>
        <p:spPr>
          <a:xfrm>
            <a:off x="4255287" y="917016"/>
            <a:ext cx="443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Черная оспа является разрушительной болезнью. В среднем умирало 3 из 10 человек, заразившихся черной оспой. Черная оспа, возможно, была ответственна за 300 миллионов смертей в 20 веке.</a:t>
            </a:r>
            <a:endParaRPr lang="en-US" sz="1600" dirty="0">
              <a:latin typeface="Sylfaen" panose="010A0502050306030303" pitchFamily="18" charset="0"/>
            </a:endParaRPr>
          </a:p>
          <a:p>
            <a:r>
              <a:rPr lang="en-US" sz="16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600" dirty="0">
                <a:latin typeface="Sylfaen" panose="010A0502050306030303" pitchFamily="18" charset="0"/>
              </a:rPr>
              <a:t>Последний известный естественный случай черной оспы имел место в Сомали в 1977 году. Болезнь была объявлена ликвидированной в 1980 году после осуществления продолжительной глобальной программы по ее искоренению.</a:t>
            </a:r>
          </a:p>
          <a:p>
            <a:endParaRPr lang="en-US" sz="1600" dirty="0">
              <a:latin typeface="Sylfaen" panose="010A0502050306030303" pitchFamily="18" charset="0"/>
            </a:endParaRPr>
          </a:p>
          <a:p>
            <a:r>
              <a:rPr lang="ru-RU" sz="1600" dirty="0">
                <a:latin typeface="Sylfaen" panose="010A0502050306030303" pitchFamily="18" charset="0"/>
              </a:rPr>
              <a:t>Искоренение болезни не всегда возможно, но когда оно возможно, это дает дополнительное преимущество странам, которым больше не нужно тратить на ресурсы на контроль болезни.</a:t>
            </a:r>
            <a:endParaRPr lang="en-US" sz="1600" dirty="0">
              <a:latin typeface="Sylfaen" panose="010A0502050306030303" pitchFamily="18" charset="0"/>
            </a:endParaRPr>
          </a:p>
        </p:txBody>
      </p:sp>
      <p:pic>
        <p:nvPicPr>
          <p:cNvPr id="19" name="Content Placeholder 18" descr="Young girl in Bangladesh infected with smallpox in 1973&#10;">
            <a:extLst>
              <a:ext uri="{FF2B5EF4-FFF2-40B4-BE49-F238E27FC236}">
                <a16:creationId xmlns:a16="http://schemas.microsoft.com/office/drawing/2014/main" id="{5390E353-D9A9-49EC-883B-729EBB139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1" y="953306"/>
            <a:ext cx="3077725" cy="4689869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0BA195-F1D8-423C-9A88-C0CC789C35CC}"/>
              </a:ext>
            </a:extLst>
          </p:cNvPr>
          <p:cNvSpPr txBox="1"/>
          <p:nvPr/>
        </p:nvSpPr>
        <p:spPr>
          <a:xfrm>
            <a:off x="2007533" y="5979117"/>
            <a:ext cx="634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Sylfaen" panose="010A0502050306030303" pitchFamily="18" charset="0"/>
              </a:rPr>
              <a:t>Фото: девочка из Бангладеша, зараженная оспой в 1973 году</a:t>
            </a: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1100" dirty="0">
                <a:latin typeface="Sylfaen" panose="010A0502050306030303" pitchFamily="18" charset="0"/>
              </a:rPr>
              <a:t>Источник фотографии </a:t>
            </a:r>
            <a:r>
              <a:rPr lang="en-US" sz="1100" dirty="0">
                <a:latin typeface="Sylfaen" panose="010A0502050306030303" pitchFamily="18" charset="0"/>
              </a:rPr>
              <a:t>CDC/</a:t>
            </a:r>
            <a:r>
              <a:rPr lang="ru-RU" sz="1100" dirty="0">
                <a:latin typeface="Sylfaen" panose="010A0502050306030303" pitchFamily="18" charset="0"/>
              </a:rPr>
              <a:t> Джеймс </a:t>
            </a:r>
            <a:r>
              <a:rPr lang="ru-RU" sz="1100" dirty="0" err="1">
                <a:latin typeface="Sylfaen" panose="010A0502050306030303" pitchFamily="18" charset="0"/>
              </a:rPr>
              <a:t>Хикс</a:t>
            </a:r>
            <a:r>
              <a:rPr lang="en-US" sz="1100" dirty="0">
                <a:latin typeface="Sylfaen" panose="010A0502050306030303" pitchFamily="18" charset="0"/>
              </a:rPr>
              <a:t>, </a:t>
            </a:r>
            <a:r>
              <a:rPr lang="ru-RU" sz="1100" dirty="0">
                <a:latin typeface="Sylfaen" panose="010A0502050306030303" pitchFamily="18" charset="0"/>
              </a:rPr>
              <a:t>общественное достояние, через </a:t>
            </a:r>
            <a:r>
              <a:rPr lang="ru-RU" sz="1100" dirty="0" err="1">
                <a:latin typeface="Sylfaen" panose="010A0502050306030303" pitchFamily="18" charset="0"/>
              </a:rPr>
              <a:t>Wikimedia</a:t>
            </a:r>
            <a:r>
              <a:rPr lang="ru-RU" sz="1100" dirty="0">
                <a:latin typeface="Sylfaen" panose="010A0502050306030303" pitchFamily="18" charset="0"/>
              </a:rPr>
              <a:t> </a:t>
            </a:r>
            <a:r>
              <a:rPr lang="ru-RU" sz="1100" dirty="0" err="1">
                <a:latin typeface="Sylfaen" panose="010A0502050306030303" pitchFamily="18" charset="0"/>
              </a:rPr>
              <a:t>Commons</a:t>
            </a:r>
            <a:r>
              <a:rPr lang="ru-RU" sz="1100" dirty="0">
                <a:latin typeface="Sylfaen" panose="010A0502050306030303" pitchFamily="18" charset="0"/>
              </a:rPr>
              <a:t>: </a:t>
            </a:r>
            <a:r>
              <a:rPr lang="en-US" sz="1100" dirty="0">
                <a:latin typeface="Sylfaen" panose="010A0502050306030303" pitchFamily="18" charset="0"/>
              </a:rPr>
              <a:t> </a:t>
            </a:r>
            <a:r>
              <a:rPr lang="en-US" sz="1100" dirty="0">
                <a:latin typeface="Sylfaen" panose="010A0502050306030303" pitchFamily="18" charset="0"/>
                <a:hlinkClick r:id="rId3"/>
              </a:rPr>
              <a:t>http://www.who.int/csr/disease/smallpox/en/</a:t>
            </a:r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Пример: вакцина против кори привела к 99%-ному сокращению случаев кори по сравнению с периодом до вакцинации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7" name="Content Placeholder 6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EA684984-0877-4D8D-B7BA-BA6AFC86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3" y="1289898"/>
            <a:ext cx="2935822" cy="45027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354094" y="6034813"/>
            <a:ext cx="467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Sylfaen" panose="010A0502050306030303" pitchFamily="18" charset="0"/>
              </a:rPr>
              <a:t>Фото: Ребенок с сыпью от кори</a:t>
            </a: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1100" dirty="0">
                <a:latin typeface="Sylfaen" panose="010A0502050306030303" pitchFamily="18" charset="0"/>
              </a:rPr>
              <a:t>Источник фотографии </a:t>
            </a:r>
            <a:r>
              <a:rPr lang="en-US" sz="1100" dirty="0">
                <a:latin typeface="Sylfaen" panose="010A0502050306030303" pitchFamily="18" charset="0"/>
              </a:rPr>
              <a:t>CDC/NIP/</a:t>
            </a:r>
            <a:r>
              <a:rPr lang="ru-RU" sz="1100" dirty="0">
                <a:latin typeface="Sylfaen" panose="010A0502050306030303" pitchFamily="18" charset="0"/>
              </a:rPr>
              <a:t>Барбара Райс</a:t>
            </a:r>
            <a:r>
              <a:rPr lang="en-US" sz="1100" dirty="0">
                <a:latin typeface="Sylfaen" panose="010A0502050306030303" pitchFamily="18" charset="0"/>
              </a:rPr>
              <a:t>, </a:t>
            </a:r>
            <a:r>
              <a:rPr lang="ru-RU" sz="1100" dirty="0">
                <a:latin typeface="Sylfaen" panose="010A0502050306030303" pitchFamily="18" charset="0"/>
              </a:rPr>
              <a:t>общественное достояние, через </a:t>
            </a:r>
            <a:r>
              <a:rPr lang="ru-RU" sz="1100" dirty="0" err="1">
                <a:latin typeface="Sylfaen" panose="010A0502050306030303" pitchFamily="18" charset="0"/>
              </a:rPr>
              <a:t>Wikimedia</a:t>
            </a:r>
            <a:r>
              <a:rPr lang="ru-RU" sz="1100" dirty="0">
                <a:latin typeface="Sylfaen" panose="010A0502050306030303" pitchFamily="18" charset="0"/>
              </a:rPr>
              <a:t> </a:t>
            </a:r>
            <a:r>
              <a:rPr lang="ru-RU" sz="1100" dirty="0" err="1">
                <a:latin typeface="Sylfaen" panose="010A0502050306030303" pitchFamily="18" charset="0"/>
              </a:rPr>
              <a:t>Commons</a:t>
            </a:r>
            <a:r>
              <a:rPr lang="ru-RU" sz="1100" dirty="0">
                <a:latin typeface="Sylfaen" panose="010A0502050306030303" pitchFamily="18" charset="0"/>
              </a:rPr>
              <a:t>: </a:t>
            </a:r>
            <a:r>
              <a:rPr lang="en-US" sz="1100" dirty="0">
                <a:latin typeface="Sylfaen" panose="010A0502050306030303" pitchFamily="18" charset="0"/>
                <a:hlinkClick r:id="rId3"/>
              </a:rPr>
              <a:t>http://www.who.int/mediacentre/factsheets/fs286/en/</a:t>
            </a:r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297256" y="1066379"/>
            <a:ext cx="498579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Sylfaen" panose="010A0502050306030303" pitchFamily="18" charset="0"/>
              </a:rPr>
              <a:t>Корь - очень заразная и серьезная болезнь.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sz="1900" dirty="0">
                <a:latin typeface="Sylfaen" panose="010A0502050306030303" pitchFamily="18" charset="0"/>
              </a:rPr>
              <a:t>До введения вакцины против кори в 1963 году и широкомасштабной вакцинации корь являлась причиной примерно 2,6 миллиона смертей в год.</a:t>
            </a:r>
          </a:p>
          <a:p>
            <a:r>
              <a:rPr lang="en-US" sz="19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900" dirty="0">
                <a:latin typeface="Sylfaen" panose="010A0502050306030303" pitchFamily="18" charset="0"/>
              </a:rPr>
              <a:t>Вакцина против кори безопасна, эффективна и недорога.</a:t>
            </a:r>
          </a:p>
          <a:p>
            <a:r>
              <a:rPr lang="en-US" sz="19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900" dirty="0">
                <a:latin typeface="Sylfaen" panose="010A0502050306030303" pitchFamily="18" charset="0"/>
              </a:rPr>
              <a:t>Несмотря на существование вакцины, низкий уровень охвата в некоторых странах привел к тому, что корь по-прежнему остается одной из ведущих причин смерти детей раннего возраста во всем мире.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Пример... Даже если дети выживают после кори, болезнь оказывает разрушительное воздействие на их иммунную систему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288257" y="5912427"/>
            <a:ext cx="6855743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* Michael Mina et al. Measles virus infection diminishes preexisting antibodies that offer protection from other pathogens. Science 01 Nov 2019: Vol 366, issue 6465, pp 599-606. </a:t>
            </a:r>
          </a:p>
          <a:p>
            <a:pPr>
              <a:spcAft>
                <a:spcPts val="600"/>
              </a:spcAft>
            </a:pPr>
            <a:endParaRPr lang="en-US" sz="1100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r>
              <a:rPr lang="en-US" sz="1200" dirty="0"/>
              <a:t>Photo: </a:t>
            </a:r>
            <a:r>
              <a:rPr lang="en-US" sz="1200" dirty="0">
                <a:hlinkClick r:id="rId3"/>
              </a:rPr>
              <a:t>https://commons.wikimedia.org/wiki/Category:Measles#/media/File:Child_with_measles.jpg</a:t>
            </a:r>
            <a:endParaRPr lang="en-US" sz="1200" dirty="0"/>
          </a:p>
          <a:p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457200" y="1417638"/>
            <a:ext cx="46206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Корь "сбрасывает" иммунную систему </a:t>
            </a:r>
          </a:p>
          <a:p>
            <a:r>
              <a:rPr lang="ru-RU" dirty="0"/>
              <a:t>у инфицированных людей, оставляя их </a:t>
            </a:r>
          </a:p>
          <a:p>
            <a:r>
              <a:rPr lang="ru-RU" dirty="0"/>
              <a:t>крайне уязвимыми к другим инфекциям, </a:t>
            </a:r>
          </a:p>
          <a:p>
            <a:r>
              <a:rPr lang="ru-RU" dirty="0"/>
              <a:t>даже если они переживут корь.</a:t>
            </a:r>
          </a:p>
          <a:p>
            <a:endParaRPr lang="en-US" dirty="0"/>
          </a:p>
          <a:p>
            <a:r>
              <a:rPr lang="ru-RU" dirty="0"/>
              <a:t>Восстановление защитной иммунной системы может занять несколько лет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Поэтому вакцины против кори имеют два огромных преимущества: защита от инфекции кори и защита от более широкой потери функций иммунной системы, вызванных корью</a:t>
            </a:r>
            <a:r>
              <a:rPr lang="en-US" dirty="0"/>
              <a:t>.*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8D016-76D9-4423-A53C-521B66E2F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00" y="1690689"/>
            <a:ext cx="4147661" cy="25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Пример: случаи полиомиелита упали на 99% с 1988 года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7" name="Content Placeholder 6" descr="Handicapped children who survived polio, Freetown, Sierra Leone">
            <a:extLst>
              <a:ext uri="{FF2B5EF4-FFF2-40B4-BE49-F238E27FC236}">
                <a16:creationId xmlns:a16="http://schemas.microsoft.com/office/drawing/2014/main" id="{3D5C11CE-33B7-4D4B-A35F-EBAE8AE1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>
          <a:xfrm>
            <a:off x="457200" y="2484662"/>
            <a:ext cx="3431980" cy="27136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6EC0A-1782-407D-B14B-31B4F0A34C58}"/>
              </a:ext>
            </a:extLst>
          </p:cNvPr>
          <p:cNvSpPr txBox="1"/>
          <p:nvPr/>
        </p:nvSpPr>
        <p:spPr>
          <a:xfrm>
            <a:off x="1921212" y="5885697"/>
            <a:ext cx="706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1: Выжившие после заболевания полиомиелитом во Фритауне, Сьерра-Леоне. Источник фотографии: ВОЗ, через Коалицию по иммунизации</a:t>
            </a:r>
            <a:endParaRPr lang="en-US" sz="1000" dirty="0">
              <a:latin typeface="Sylfaen" panose="010A0502050306030303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2: Ребенок с деформированной из-за полиомиелита ногой. Источник фотографии</a:t>
            </a:r>
            <a:r>
              <a:rPr lang="en-US" sz="1000" dirty="0">
                <a:latin typeface="Sylfaen" panose="010A0502050306030303" pitchFamily="18" charset="0"/>
              </a:rPr>
              <a:t>: </a:t>
            </a:r>
            <a:r>
              <a:rPr lang="ru-RU" sz="1000" dirty="0">
                <a:latin typeface="Sylfaen" panose="010A0502050306030303" pitchFamily="18" charset="0"/>
              </a:rPr>
              <a:t>ВОЗ, через Закон о иммунизации</a:t>
            </a:r>
            <a:r>
              <a:rPr lang="en-US" sz="1000" dirty="0">
                <a:latin typeface="Sylfaen" panose="010A0502050306030303" pitchFamily="18" charset="0"/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3: Мальчик с параличом, вызванным инфекцией полиомиелита. Источник фотографии</a:t>
            </a:r>
            <a:r>
              <a:rPr lang="en-US" sz="1000" dirty="0">
                <a:latin typeface="Sylfaen" panose="010A0502050306030303" pitchFamily="18" charset="0"/>
              </a:rPr>
              <a:t>: </a:t>
            </a:r>
            <a:r>
              <a:rPr lang="ru-RU" sz="1000" dirty="0">
                <a:latin typeface="Sylfaen" panose="010A0502050306030303" pitchFamily="18" charset="0"/>
              </a:rPr>
              <a:t>Европейское региональное бюро ВОЗ, через Коалицию по иммунизации. </a:t>
            </a:r>
            <a:endParaRPr lang="en-US" sz="1000" dirty="0">
              <a:latin typeface="Sylfaen" panose="010A0502050306030303" pitchFamily="18" charset="0"/>
            </a:endParaRPr>
          </a:p>
        </p:txBody>
      </p:sp>
      <p:pic>
        <p:nvPicPr>
          <p:cNvPr id="10" name="Picture 9" descr="Child with deformed leg due to polio">
            <a:extLst>
              <a:ext uri="{FF2B5EF4-FFF2-40B4-BE49-F238E27FC236}">
                <a16:creationId xmlns:a16="http://schemas.microsoft.com/office/drawing/2014/main" id="{1FAA9738-D7EF-4EB8-9AA3-091D9E6CB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1" y="2484417"/>
            <a:ext cx="2148529" cy="3222794"/>
          </a:xfrm>
          <a:prstGeom prst="rect">
            <a:avLst/>
          </a:prstGeom>
        </p:spPr>
      </p:pic>
      <p:pic>
        <p:nvPicPr>
          <p:cNvPr id="13" name="Picture 12" descr="A person standing on a sidewalk&#10;&#10;Description generated with very high confidence">
            <a:extLst>
              <a:ext uri="{FF2B5EF4-FFF2-40B4-BE49-F238E27FC236}">
                <a16:creationId xmlns:a16="http://schemas.microsoft.com/office/drawing/2014/main" id="{B97CDCAB-E295-4DA4-8FA0-E9E90355F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1" y="2484417"/>
            <a:ext cx="1996997" cy="3218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389642" y="826074"/>
            <a:ext cx="81128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Sylfaen" panose="010A0502050306030303" pitchFamily="18" charset="0"/>
              </a:rPr>
              <a:t>Полиомиелит является высоко инфекционным заболеванием, вызываемым вирусом. В основном им заболевают дети в возрасте до 5 лет. Один из 200 инфекционных случаев приводит к необратимому параличу. Лечения не существует, возможна только профилактика. Партнеры и страны работают над искоренением полиомиелита.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4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- C</a:t>
            </a:r>
            <a:r>
              <a:rPr lang="ru-RU" dirty="0"/>
              <a:t>нижение в случаях менингококка группы А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457200" y="1015214"/>
            <a:ext cx="811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u-RU" dirty="0"/>
              <a:t>Внедрение конъюгированной вакцины против менингококка А в 9 странах менингитного пояса Африки сократило число случаев менингита, вызванного менингококком группы А, в полностью вакцинированных популяциях более чем на 99%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ru-RU" dirty="0"/>
              <a:t>Девять стран: Бенин, Буркина-Фасо, Чад, Кот-д'Ивуар, Гана, Мали,</a:t>
            </a:r>
          </a:p>
          <a:p>
            <a:r>
              <a:rPr lang="ru-RU" dirty="0"/>
              <a:t>Нигер, Нигерия, Того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9D0D3-8EF1-4644-9C4A-EE70BC933332}"/>
              </a:ext>
            </a:extLst>
          </p:cNvPr>
          <p:cNvSpPr txBox="1"/>
          <p:nvPr/>
        </p:nvSpPr>
        <p:spPr>
          <a:xfrm>
            <a:off x="776748" y="4689988"/>
            <a:ext cx="7624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Trotter CL, Lingani C, Fernandez K et al. Impact of MenAfriVac in nine countries of the African meningitis belt, 2010-15: an analysis of surveillance data. Lancet Infectious Diseases 2017; 17(8):867-872.</a:t>
            </a:r>
          </a:p>
        </p:txBody>
      </p:sp>
    </p:spTree>
    <p:extLst>
      <p:ext uri="{BB962C8B-B14F-4D97-AF65-F5344CB8AC3E}">
        <p14:creationId xmlns:p14="http://schemas.microsoft.com/office/powerpoint/2010/main" val="3449137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schemas.microsoft.com/office/infopath/2007/PartnerControls"/>
    <ds:schemaRef ds:uri="2af4539b-39f3-4771-ac1a-16de5a20c39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3F44C-7D68-4078-AC44-AB820A5D3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39622</TotalTime>
  <Words>3099</Words>
  <Application>Microsoft Office PowerPoint</Application>
  <PresentationFormat>On-screen Show (4:3)</PresentationFormat>
  <Paragraphs>290</Paragraphs>
  <Slides>25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Museo Sans 300</vt:lpstr>
      <vt:lpstr>Museo Slab 300</vt:lpstr>
      <vt:lpstr>Sylfaen</vt:lpstr>
      <vt:lpstr>Times New Roman</vt:lpstr>
      <vt:lpstr>Wingdings</vt:lpstr>
      <vt:lpstr>R4D_StandardTemplate_MAC</vt:lpstr>
      <vt:lpstr>think-cell Slide</vt:lpstr>
      <vt:lpstr>PowerPoint Presentation</vt:lpstr>
      <vt:lpstr>Назначение презентации</vt:lpstr>
      <vt:lpstr>Почему иммунизация является важной инвестицией?</vt:lpstr>
      <vt:lpstr>Иммунизация ведет к улучшению здоровья и уменьшению смертности</vt:lpstr>
      <vt:lpstr>Пример - иммунизация вызвала искоренение черной оспы</vt:lpstr>
      <vt:lpstr>Пример: вакцина против кори привела к 99%-ному сокращению случаев кори по сравнению с периодом до вакцинации</vt:lpstr>
      <vt:lpstr>Пример... Даже если дети выживают после кори, болезнь оказывает разрушительное воздействие на их иммунную систему</vt:lpstr>
      <vt:lpstr>Пример: случаи полиомиелита упали на 99% с 1988 года</vt:lpstr>
      <vt:lpstr>Пример - Cнижение в случаях менингококка группы А</vt:lpstr>
      <vt:lpstr>Иммунизация является отправной точкой предоставления медицинских услуг</vt:lpstr>
      <vt:lpstr>Иммунизация является основным компонентом прогресса в направлении всеобщего охвата здравоохранением (UHC)</vt:lpstr>
      <vt:lpstr>Сильные программы иммунизации являются платформой для обеспечения готовности к пандемии (1/2)</vt:lpstr>
      <vt:lpstr>Сильные программы иммунизации являются платформой для обеспечения готовности к пандемии (1/2)</vt:lpstr>
      <vt:lpstr>Сильные программы иммунизации являются платформой для обеспечения готовности к пандемии (2/2)</vt:lpstr>
      <vt:lpstr>#4 Программы иммунизации могут противодействовать устойчивости к противомикробным препаратам, одной из величайших проблем в области здравоохранения, стоящих перед миром, следующим путем:</vt:lpstr>
      <vt:lpstr>Использование данных для поддержки придания приоритетного значения здравоохранению в рамках государственного бюджета и придания приоритетного значения ПМСП в рамках здравоохранения</vt:lpstr>
      <vt:lpstr>Иллюстрация: «Наша страна отстает по инвестированию в здравоохранение»</vt:lpstr>
      <vt:lpstr>Иллюстрация: «Наша страна отстает по инвестированию в здравоохранение»</vt:lpstr>
      <vt:lpstr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vt:lpstr>
      <vt:lpstr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vt:lpstr>
      <vt:lpstr>Примеры из стран УССПП по использованию данных для демонстрации того, что иммунизация в их странах дает очевидные результаты </vt:lpstr>
      <vt:lpstr>Подкрепляющие сведения из литературных источников</vt:lpstr>
      <vt:lpstr>Extra infographics</vt:lpstr>
      <vt:lpstr>Насколько высокий охват иммунизацией защищает население</vt:lpstr>
      <vt:lpstr>Проект VoICE является отличным источником информации о значении иммунизации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363</cp:revision>
  <cp:lastPrinted>2018-04-16T21:25:53Z</cp:lastPrinted>
  <dcterms:created xsi:type="dcterms:W3CDTF">2013-09-25T20:04:22Z</dcterms:created>
  <dcterms:modified xsi:type="dcterms:W3CDTF">2020-04-01T16:56:09Z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