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16"/>
  </p:notesMasterIdLst>
  <p:handoutMasterIdLst>
    <p:handoutMasterId r:id="rId17"/>
  </p:handoutMasterIdLst>
  <p:sldIdLst>
    <p:sldId id="354" r:id="rId5"/>
    <p:sldId id="305" r:id="rId6"/>
    <p:sldId id="281" r:id="rId7"/>
    <p:sldId id="355" r:id="rId8"/>
    <p:sldId id="356" r:id="rId9"/>
    <p:sldId id="357" r:id="rId10"/>
    <p:sldId id="358" r:id="rId11"/>
    <p:sldId id="360" r:id="rId12"/>
    <p:sldId id="361" r:id="rId13"/>
    <p:sldId id="362" r:id="rId14"/>
    <p:sldId id="359" r:id="rId15"/>
  </p:sldIdLst>
  <p:sldSz cx="9144000" cy="6858000" type="screen4x3"/>
  <p:notesSz cx="6858000" cy="9313863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4D17" initials="R" lastIdx="2" clrIdx="0"/>
  <p:cmAuthor id="1" name="Candice Hwang" initials="CH" lastIdx="0" clrIdx="1"/>
  <p:cmAuthor id="2" name="Meghan O'Connell" initials="MO" lastIdx="7" clrIdx="2"/>
  <p:cmAuthor id="3" name="Paul Wilson" initials="" lastIdx="28" clrIdx="3"/>
  <p:cmAuthor id="4" name="Helen Saxenian" initials="HS" lastIdx="4" clrIdx="4">
    <p:extLst>
      <p:ext uri="{19B8F6BF-5375-455C-9EA6-DF929625EA0E}">
        <p15:presenceInfo xmlns:p15="http://schemas.microsoft.com/office/powerpoint/2012/main" userId="44da638aa1a181e4" providerId="Windows Live"/>
      </p:ext>
    </p:extLst>
  </p:cmAuthor>
  <p:cmAuthor id="5" name="Author" initials="A" lastIdx="16" clrIdx="5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232"/>
    <a:srgbClr val="F7F7F7"/>
    <a:srgbClr val="E32726"/>
    <a:srgbClr val="000000"/>
    <a:srgbClr val="636466"/>
    <a:srgbClr val="313231"/>
    <a:srgbClr val="00A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49C3D7-1334-4841-97B6-5D699FF16D98}" v="17" dt="2020-04-01T16:42:49.0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5" autoAdjust="0"/>
    <p:restoredTop sz="94683" autoAdjust="0"/>
  </p:normalViewPr>
  <p:slideViewPr>
    <p:cSldViewPr snapToGrid="0">
      <p:cViewPr>
        <p:scale>
          <a:sx n="70" d="100"/>
          <a:sy n="70" d="100"/>
        </p:scale>
        <p:origin x="264" y="12"/>
      </p:cViewPr>
      <p:guideLst>
        <p:guide orient="horz" pos="2160"/>
        <p:guide pos="2880"/>
        <p:guide orient="horz"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25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Shaw" userId="14dc42a2-bfa6-4b75-b011-e3e8d16be8df" providerId="ADAL" clId="{CD49C3D7-1334-4841-97B6-5D699FF16D98}"/>
    <pc:docChg chg="custSel addSld delSld modSld">
      <pc:chgData name="Christina Shaw" userId="14dc42a2-bfa6-4b75-b011-e3e8d16be8df" providerId="ADAL" clId="{CD49C3D7-1334-4841-97B6-5D699FF16D98}" dt="2020-04-01T16:42:51.700" v="40" actId="2696"/>
      <pc:docMkLst>
        <pc:docMk/>
      </pc:docMkLst>
      <pc:sldChg chg="add">
        <pc:chgData name="Christina Shaw" userId="14dc42a2-bfa6-4b75-b011-e3e8d16be8df" providerId="ADAL" clId="{CD49C3D7-1334-4841-97B6-5D699FF16D98}" dt="2020-04-01T16:36:48.744" v="5"/>
        <pc:sldMkLst>
          <pc:docMk/>
          <pc:sldMk cId="4161316538" sldId="281"/>
        </pc:sldMkLst>
      </pc:sldChg>
      <pc:sldChg chg="del">
        <pc:chgData name="Christina Shaw" userId="14dc42a2-bfa6-4b75-b011-e3e8d16be8df" providerId="ADAL" clId="{CD49C3D7-1334-4841-97B6-5D699FF16D98}" dt="2020-04-01T16:37:18.835" v="10" actId="2696"/>
        <pc:sldMkLst>
          <pc:docMk/>
          <pc:sldMk cId="470610658" sldId="283"/>
        </pc:sldMkLst>
      </pc:sldChg>
      <pc:sldChg chg="del">
        <pc:chgData name="Christina Shaw" userId="14dc42a2-bfa6-4b75-b011-e3e8d16be8df" providerId="ADAL" clId="{CD49C3D7-1334-4841-97B6-5D699FF16D98}" dt="2020-04-01T16:41:57.828" v="35" actId="2696"/>
        <pc:sldMkLst>
          <pc:docMk/>
          <pc:sldMk cId="2246132592" sldId="289"/>
        </pc:sldMkLst>
      </pc:sldChg>
      <pc:sldChg chg="add">
        <pc:chgData name="Christina Shaw" userId="14dc42a2-bfa6-4b75-b011-e3e8d16be8df" providerId="ADAL" clId="{CD49C3D7-1334-4841-97B6-5D699FF16D98}" dt="2020-04-01T16:36:39.962" v="3"/>
        <pc:sldMkLst>
          <pc:docMk/>
          <pc:sldMk cId="3095954908" sldId="305"/>
        </pc:sldMkLst>
      </pc:sldChg>
      <pc:sldChg chg="del">
        <pc:chgData name="Christina Shaw" userId="14dc42a2-bfa6-4b75-b011-e3e8d16be8df" providerId="ADAL" clId="{CD49C3D7-1334-4841-97B6-5D699FF16D98}" dt="2020-04-01T16:42:51.700" v="40" actId="2696"/>
        <pc:sldMkLst>
          <pc:docMk/>
          <pc:sldMk cId="661762385" sldId="316"/>
        </pc:sldMkLst>
      </pc:sldChg>
      <pc:sldChg chg="del">
        <pc:chgData name="Christina Shaw" userId="14dc42a2-bfa6-4b75-b011-e3e8d16be8df" providerId="ADAL" clId="{CD49C3D7-1334-4841-97B6-5D699FF16D98}" dt="2020-04-01T16:37:07.127" v="8" actId="2696"/>
        <pc:sldMkLst>
          <pc:docMk/>
          <pc:sldMk cId="3691916775" sldId="319"/>
        </pc:sldMkLst>
      </pc:sldChg>
      <pc:sldChg chg="del">
        <pc:chgData name="Christina Shaw" userId="14dc42a2-bfa6-4b75-b011-e3e8d16be8df" providerId="ADAL" clId="{CD49C3D7-1334-4841-97B6-5D699FF16D98}" dt="2020-04-01T16:42:06.994" v="37" actId="2696"/>
        <pc:sldMkLst>
          <pc:docMk/>
          <pc:sldMk cId="1974371553" sldId="326"/>
        </pc:sldMkLst>
      </pc:sldChg>
      <pc:sldChg chg="del">
        <pc:chgData name="Christina Shaw" userId="14dc42a2-bfa6-4b75-b011-e3e8d16be8df" providerId="ADAL" clId="{CD49C3D7-1334-4841-97B6-5D699FF16D98}" dt="2020-04-01T16:39:31.731" v="33" actId="2696"/>
        <pc:sldMkLst>
          <pc:docMk/>
          <pc:sldMk cId="3331790994" sldId="347"/>
        </pc:sldMkLst>
      </pc:sldChg>
      <pc:sldChg chg="del">
        <pc:chgData name="Christina Shaw" userId="14dc42a2-bfa6-4b75-b011-e3e8d16be8df" providerId="ADAL" clId="{CD49C3D7-1334-4841-97B6-5D699FF16D98}" dt="2020-04-01T16:37:42.479" v="15" actId="2696"/>
        <pc:sldMkLst>
          <pc:docMk/>
          <pc:sldMk cId="1064688117" sldId="348"/>
        </pc:sldMkLst>
      </pc:sldChg>
      <pc:sldChg chg="del">
        <pc:chgData name="Christina Shaw" userId="14dc42a2-bfa6-4b75-b011-e3e8d16be8df" providerId="ADAL" clId="{CD49C3D7-1334-4841-97B6-5D699FF16D98}" dt="2020-04-01T16:37:30.258" v="12" actId="2696"/>
        <pc:sldMkLst>
          <pc:docMk/>
          <pc:sldMk cId="2838732225" sldId="349"/>
        </pc:sldMkLst>
      </pc:sldChg>
      <pc:sldChg chg="del">
        <pc:chgData name="Christina Shaw" userId="14dc42a2-bfa6-4b75-b011-e3e8d16be8df" providerId="ADAL" clId="{CD49C3D7-1334-4841-97B6-5D699FF16D98}" dt="2020-04-01T16:36:25.778" v="2" actId="2696"/>
        <pc:sldMkLst>
          <pc:docMk/>
          <pc:sldMk cId="3193242412" sldId="351"/>
        </pc:sldMkLst>
      </pc:sldChg>
      <pc:sldChg chg="del">
        <pc:chgData name="Christina Shaw" userId="14dc42a2-bfa6-4b75-b011-e3e8d16be8df" providerId="ADAL" clId="{CD49C3D7-1334-4841-97B6-5D699FF16D98}" dt="2020-04-01T16:36:42.280" v="4" actId="2696"/>
        <pc:sldMkLst>
          <pc:docMk/>
          <pc:sldMk cId="1968350241" sldId="352"/>
        </pc:sldMkLst>
      </pc:sldChg>
      <pc:sldChg chg="del">
        <pc:chgData name="Christina Shaw" userId="14dc42a2-bfa6-4b75-b011-e3e8d16be8df" providerId="ADAL" clId="{CD49C3D7-1334-4841-97B6-5D699FF16D98}" dt="2020-04-01T16:36:51.099" v="6" actId="2696"/>
        <pc:sldMkLst>
          <pc:docMk/>
          <pc:sldMk cId="2254317436" sldId="353"/>
        </pc:sldMkLst>
      </pc:sldChg>
      <pc:sldChg chg="modSp add">
        <pc:chgData name="Christina Shaw" userId="14dc42a2-bfa6-4b75-b011-e3e8d16be8df" providerId="ADAL" clId="{CD49C3D7-1334-4841-97B6-5D699FF16D98}" dt="2020-04-01T16:36:21.361" v="1" actId="27636"/>
        <pc:sldMkLst>
          <pc:docMk/>
          <pc:sldMk cId="140945940" sldId="354"/>
        </pc:sldMkLst>
        <pc:spChg chg="mod">
          <ac:chgData name="Christina Shaw" userId="14dc42a2-bfa6-4b75-b011-e3e8d16be8df" providerId="ADAL" clId="{CD49C3D7-1334-4841-97B6-5D699FF16D98}" dt="2020-04-01T16:36:21.361" v="1" actId="27636"/>
          <ac:spMkLst>
            <pc:docMk/>
            <pc:sldMk cId="140945940" sldId="354"/>
            <ac:spMk id="3" creationId="{00000000-0000-0000-0000-000000000000}"/>
          </ac:spMkLst>
        </pc:spChg>
      </pc:sldChg>
      <pc:sldChg chg="add">
        <pc:chgData name="Christina Shaw" userId="14dc42a2-bfa6-4b75-b011-e3e8d16be8df" providerId="ADAL" clId="{CD49C3D7-1334-4841-97B6-5D699FF16D98}" dt="2020-04-01T16:37:04.313" v="7"/>
        <pc:sldMkLst>
          <pc:docMk/>
          <pc:sldMk cId="1692539662" sldId="355"/>
        </pc:sldMkLst>
      </pc:sldChg>
      <pc:sldChg chg="add">
        <pc:chgData name="Christina Shaw" userId="14dc42a2-bfa6-4b75-b011-e3e8d16be8df" providerId="ADAL" clId="{CD49C3D7-1334-4841-97B6-5D699FF16D98}" dt="2020-04-01T16:37:16.200" v="9"/>
        <pc:sldMkLst>
          <pc:docMk/>
          <pc:sldMk cId="600486089" sldId="356"/>
        </pc:sldMkLst>
      </pc:sldChg>
      <pc:sldChg chg="modSp add">
        <pc:chgData name="Christina Shaw" userId="14dc42a2-bfa6-4b75-b011-e3e8d16be8df" providerId="ADAL" clId="{CD49C3D7-1334-4841-97B6-5D699FF16D98}" dt="2020-04-01T16:39:09.161" v="31" actId="14100"/>
        <pc:sldMkLst>
          <pc:docMk/>
          <pc:sldMk cId="3789650510" sldId="357"/>
        </pc:sldMkLst>
        <pc:spChg chg="mod">
          <ac:chgData name="Christina Shaw" userId="14dc42a2-bfa6-4b75-b011-e3e8d16be8df" providerId="ADAL" clId="{CD49C3D7-1334-4841-97B6-5D699FF16D98}" dt="2020-04-01T16:38:37.835" v="24" actId="14100"/>
          <ac:spMkLst>
            <pc:docMk/>
            <pc:sldMk cId="3789650510" sldId="357"/>
            <ac:spMk id="3" creationId="{61E22EF5-FDA2-45C2-8916-6C1C976F1BB9}"/>
          </ac:spMkLst>
        </pc:spChg>
        <pc:spChg chg="mod">
          <ac:chgData name="Christina Shaw" userId="14dc42a2-bfa6-4b75-b011-e3e8d16be8df" providerId="ADAL" clId="{CD49C3D7-1334-4841-97B6-5D699FF16D98}" dt="2020-04-01T16:38:45.866" v="25" actId="1076"/>
          <ac:spMkLst>
            <pc:docMk/>
            <pc:sldMk cId="3789650510" sldId="357"/>
            <ac:spMk id="9" creationId="{00D335E0-874A-4822-8442-111F2F5670AF}"/>
          </ac:spMkLst>
        </pc:spChg>
        <pc:spChg chg="mod">
          <ac:chgData name="Christina Shaw" userId="14dc42a2-bfa6-4b75-b011-e3e8d16be8df" providerId="ADAL" clId="{CD49C3D7-1334-4841-97B6-5D699FF16D98}" dt="2020-04-01T16:39:02.454" v="30" actId="14100"/>
          <ac:spMkLst>
            <pc:docMk/>
            <pc:sldMk cId="3789650510" sldId="357"/>
            <ac:spMk id="10" creationId="{BB6F6CBA-9D5A-43B1-80CC-4A1AD986EC2B}"/>
          </ac:spMkLst>
        </pc:spChg>
        <pc:spChg chg="mod">
          <ac:chgData name="Christina Shaw" userId="14dc42a2-bfa6-4b75-b011-e3e8d16be8df" providerId="ADAL" clId="{CD49C3D7-1334-4841-97B6-5D699FF16D98}" dt="2020-04-01T16:39:09.161" v="31" actId="14100"/>
          <ac:spMkLst>
            <pc:docMk/>
            <pc:sldMk cId="3789650510" sldId="357"/>
            <ac:spMk id="11" creationId="{2F3E6B8D-24B6-4B3B-9931-2D9513A6E5D7}"/>
          </ac:spMkLst>
        </pc:spChg>
        <pc:spChg chg="mod">
          <ac:chgData name="Christina Shaw" userId="14dc42a2-bfa6-4b75-b011-e3e8d16be8df" providerId="ADAL" clId="{CD49C3D7-1334-4841-97B6-5D699FF16D98}" dt="2020-04-01T16:38:54.388" v="29" actId="1036"/>
          <ac:spMkLst>
            <pc:docMk/>
            <pc:sldMk cId="3789650510" sldId="357"/>
            <ac:spMk id="21" creationId="{D19B253A-7383-4F2F-AADE-C0C5F6429B2A}"/>
          </ac:spMkLst>
        </pc:spChg>
      </pc:sldChg>
      <pc:sldChg chg="modSp add">
        <pc:chgData name="Christina Shaw" userId="14dc42a2-bfa6-4b75-b011-e3e8d16be8df" providerId="ADAL" clId="{CD49C3D7-1334-4841-97B6-5D699FF16D98}" dt="2020-04-01T16:38:23.651" v="22" actId="1038"/>
        <pc:sldMkLst>
          <pc:docMk/>
          <pc:sldMk cId="788494740" sldId="358"/>
        </pc:sldMkLst>
        <pc:spChg chg="mod">
          <ac:chgData name="Christina Shaw" userId="14dc42a2-bfa6-4b75-b011-e3e8d16be8df" providerId="ADAL" clId="{CD49C3D7-1334-4841-97B6-5D699FF16D98}" dt="2020-04-01T16:37:37.442" v="14" actId="27636"/>
          <ac:spMkLst>
            <pc:docMk/>
            <pc:sldMk cId="788494740" sldId="358"/>
            <ac:spMk id="2" creationId="{A31E94E2-470C-4A7D-9CB1-8B37CF0BFBBF}"/>
          </ac:spMkLst>
        </pc:spChg>
        <pc:spChg chg="mod">
          <ac:chgData name="Christina Shaw" userId="14dc42a2-bfa6-4b75-b011-e3e8d16be8df" providerId="ADAL" clId="{CD49C3D7-1334-4841-97B6-5D699FF16D98}" dt="2020-04-01T16:38:04.823" v="17" actId="207"/>
          <ac:spMkLst>
            <pc:docMk/>
            <pc:sldMk cId="788494740" sldId="358"/>
            <ac:spMk id="20" creationId="{421A0037-0618-4AF9-A60F-414CEFE32CA2}"/>
          </ac:spMkLst>
        </pc:spChg>
        <pc:spChg chg="mod">
          <ac:chgData name="Christina Shaw" userId="14dc42a2-bfa6-4b75-b011-e3e8d16be8df" providerId="ADAL" clId="{CD49C3D7-1334-4841-97B6-5D699FF16D98}" dt="2020-04-01T16:38:10.858" v="18" actId="207"/>
          <ac:spMkLst>
            <pc:docMk/>
            <pc:sldMk cId="788494740" sldId="358"/>
            <ac:spMk id="22" creationId="{0966718C-0ACA-471F-A890-FDECDCE47D02}"/>
          </ac:spMkLst>
        </pc:spChg>
        <pc:spChg chg="mod">
          <ac:chgData name="Christina Shaw" userId="14dc42a2-bfa6-4b75-b011-e3e8d16be8df" providerId="ADAL" clId="{CD49C3D7-1334-4841-97B6-5D699FF16D98}" dt="2020-04-01T16:38:23.651" v="22" actId="1038"/>
          <ac:spMkLst>
            <pc:docMk/>
            <pc:sldMk cId="788494740" sldId="358"/>
            <ac:spMk id="23" creationId="{0B59CB63-E132-45EA-8990-40FF3F1A5C84}"/>
          </ac:spMkLst>
        </pc:spChg>
      </pc:sldChg>
      <pc:sldChg chg="add">
        <pc:chgData name="Christina Shaw" userId="14dc42a2-bfa6-4b75-b011-e3e8d16be8df" providerId="ADAL" clId="{CD49C3D7-1334-4841-97B6-5D699FF16D98}" dt="2020-04-01T16:39:29.129" v="32"/>
        <pc:sldMkLst>
          <pc:docMk/>
          <pc:sldMk cId="4009778234" sldId="359"/>
        </pc:sldMkLst>
      </pc:sldChg>
      <pc:sldChg chg="add">
        <pc:chgData name="Christina Shaw" userId="14dc42a2-bfa6-4b75-b011-e3e8d16be8df" providerId="ADAL" clId="{CD49C3D7-1334-4841-97B6-5D699FF16D98}" dt="2020-04-01T16:41:55.511" v="34"/>
        <pc:sldMkLst>
          <pc:docMk/>
          <pc:sldMk cId="3732467367" sldId="360"/>
        </pc:sldMkLst>
      </pc:sldChg>
      <pc:sldChg chg="add">
        <pc:chgData name="Christina Shaw" userId="14dc42a2-bfa6-4b75-b011-e3e8d16be8df" providerId="ADAL" clId="{CD49C3D7-1334-4841-97B6-5D699FF16D98}" dt="2020-04-01T16:42:04.612" v="36"/>
        <pc:sldMkLst>
          <pc:docMk/>
          <pc:sldMk cId="730495732" sldId="361"/>
        </pc:sldMkLst>
      </pc:sldChg>
      <pc:sldChg chg="modSp add">
        <pc:chgData name="Christina Shaw" userId="14dc42a2-bfa6-4b75-b011-e3e8d16be8df" providerId="ADAL" clId="{CD49C3D7-1334-4841-97B6-5D699FF16D98}" dt="2020-04-01T16:42:49.084" v="39"/>
        <pc:sldMkLst>
          <pc:docMk/>
          <pc:sldMk cId="1582882183" sldId="362"/>
        </pc:sldMkLst>
        <pc:graphicFrameChg chg="mod">
          <ac:chgData name="Christina Shaw" userId="14dc42a2-bfa6-4b75-b011-e3e8d16be8df" providerId="ADAL" clId="{CD49C3D7-1334-4841-97B6-5D699FF16D98}" dt="2020-04-01T16:42:49.084" v="39"/>
          <ac:graphicFrameMkLst>
            <pc:docMk/>
            <pc:sldMk cId="1582882183" sldId="362"/>
            <ac:graphicFrameMk id="6" creationId="{F626D1D3-5C32-46A4-BCA3-370B805395BA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28352C-296D-42CA-A463-2F57CA5FDD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676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A4262-8931-415F-B1B5-714E4C9050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676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77759-450C-42D8-80EB-C7C116B7354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4A24C-AFCB-4A6C-8554-AA6AFB4FE5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6262"/>
            <a:ext cx="2971800" cy="467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D771F-EE24-4F8A-A41F-EFDA7574D8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6262"/>
            <a:ext cx="2971800" cy="467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38770-CBDE-4243-BE4F-2124BDA91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81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5AAEE-3CD4-46D4-B6B1-0D5AAD7F8252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44793-9554-4379-906D-F78EEC415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1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21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65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07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246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65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7F7F7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4682" y="2566214"/>
            <a:ext cx="7924800" cy="1600200"/>
          </a:xfrm>
        </p:spPr>
        <p:txBody>
          <a:bodyPr anchor="b" anchorCtr="0"/>
          <a:lstStyle>
            <a:lvl1pPr algn="l">
              <a:lnSpc>
                <a:spcPts val="4000"/>
              </a:lnSpc>
              <a:defRPr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681" y="4136032"/>
            <a:ext cx="6248400" cy="609600"/>
          </a:xfrm>
        </p:spPr>
        <p:txBody>
          <a:bodyPr/>
          <a:lstStyle>
            <a:lvl1pPr marL="0" indent="0" algn="l">
              <a:buNone/>
              <a:defRPr sz="2800" b="0" i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94701" y="5723986"/>
            <a:ext cx="4343400" cy="652709"/>
          </a:xfrm>
          <a:noFill/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i="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Presentation Location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Presentation Date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794701" y="6360124"/>
            <a:ext cx="3665639" cy="304800"/>
          </a:xfrm>
        </p:spPr>
        <p:txBody>
          <a:bodyPr>
            <a:normAutofit/>
          </a:bodyPr>
          <a:lstStyle>
            <a:lvl1pPr marL="0">
              <a:spcBef>
                <a:spcPts val="0"/>
              </a:spcBef>
              <a:buNone/>
              <a:defRPr sz="11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presenter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11513" y="4162348"/>
            <a:ext cx="7486564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NCT-logo_ƒ-1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" y="650478"/>
            <a:ext cx="3179046" cy="11444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"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D3A415-422C-478D-AA41-E452CDDA71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20413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AD3A415-422C-478D-AA41-E452CDDA71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2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053038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1800" b="0" i="0">
                <a:solidFill>
                  <a:srgbClr val="313231"/>
                </a:solidFill>
                <a:latin typeface="Arial"/>
                <a:cs typeface="Arial"/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600" b="0" i="0">
                <a:solidFill>
                  <a:srgbClr val="313231"/>
                </a:solidFill>
                <a:latin typeface="Arial"/>
                <a:cs typeface="Arial"/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400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200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24000"/>
            <a:ext cx="8229600" cy="609600"/>
          </a:xfrm>
        </p:spPr>
        <p:txBody>
          <a:bodyPr/>
          <a:lstStyle>
            <a:lvl1pPr>
              <a:buNone/>
              <a:defRPr sz="2200" b="1" baseline="0">
                <a:solidFill>
                  <a:srgbClr val="313231"/>
                </a:solidFill>
              </a:defRPr>
            </a:lvl1pPr>
          </a:lstStyle>
          <a:p>
            <a:pPr lvl="0"/>
            <a:r>
              <a:rPr lang="en-US" dirty="0"/>
              <a:t>Click to edit main sentence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3392" y="6008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able forma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2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3392" y="6008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870640"/>
            <a:ext cx="8229600" cy="2352364"/>
          </a:xfrm>
        </p:spPr>
        <p:txBody>
          <a:bodyPr/>
          <a:lstStyle>
            <a:lvl1pPr marL="457200" indent="-457200">
              <a:buClr>
                <a:schemeClr val="accent1"/>
              </a:buClr>
              <a:buFont typeface="Wingdings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 marL="800100" indent="-342900">
              <a:buClr>
                <a:schemeClr val="accent1"/>
              </a:buClr>
              <a:buFont typeface="Wingdings" charset="2"/>
              <a:buChar char="§"/>
              <a:defRPr sz="1800" b="0" i="0">
                <a:solidFill>
                  <a:srgbClr val="313231"/>
                </a:solidFill>
                <a:latin typeface="Arial"/>
                <a:cs typeface="Arial"/>
              </a:defRPr>
            </a:lvl2pPr>
            <a:lvl3pPr marL="1257300" indent="-342900">
              <a:buClr>
                <a:schemeClr val="accent1"/>
              </a:buClr>
              <a:buFont typeface="Wingdings" charset="2"/>
              <a:buChar char="§"/>
              <a:defRPr sz="1600" b="0" i="0">
                <a:solidFill>
                  <a:srgbClr val="313231"/>
                </a:solidFill>
                <a:latin typeface="Arial"/>
                <a:cs typeface="Arial"/>
              </a:defRPr>
            </a:lvl3pPr>
            <a:lvl4pPr marL="1714500" indent="-342900">
              <a:buClr>
                <a:schemeClr val="accent1"/>
              </a:buClr>
              <a:buFont typeface="Wingdings" charset="2"/>
              <a:buChar char="§"/>
              <a:defRPr sz="1400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charset="2"/>
              <a:buChar char="§"/>
              <a:defRPr sz="1200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539705"/>
            <a:ext cx="8229600" cy="1174353"/>
          </a:xfr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anchor="ctr"/>
          <a:lstStyle>
            <a:lvl1pPr marL="457200" indent="-457200">
              <a:buClr>
                <a:srgbClr val="00A6B6"/>
              </a:buClr>
              <a:buFontTx/>
              <a:buNone/>
              <a:defRPr sz="2000" b="0" i="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800100" indent="-342900">
              <a:buClr>
                <a:srgbClr val="00A6B6"/>
              </a:buClr>
              <a:buFontTx/>
              <a:buNone/>
              <a:defRPr sz="1800" b="0" i="0">
                <a:solidFill>
                  <a:srgbClr val="313231"/>
                </a:solidFill>
                <a:latin typeface="Museo Slab 300"/>
                <a:cs typeface="Museo Slab 300"/>
              </a:defRPr>
            </a:lvl2pPr>
            <a:lvl3pPr marL="1257300" indent="-342900">
              <a:buClr>
                <a:srgbClr val="00A6B6"/>
              </a:buClr>
              <a:buFontTx/>
              <a:buNone/>
              <a:defRPr sz="1600" b="0" i="0">
                <a:solidFill>
                  <a:srgbClr val="313231"/>
                </a:solidFill>
                <a:latin typeface="Museo Slab 300"/>
                <a:cs typeface="Museo Slab 300"/>
              </a:defRPr>
            </a:lvl3pPr>
            <a:lvl4pPr marL="1714500" indent="-342900">
              <a:buClr>
                <a:srgbClr val="00A6B6"/>
              </a:buClr>
              <a:buFontTx/>
              <a:buNone/>
              <a:defRPr sz="1400" b="0" i="0">
                <a:solidFill>
                  <a:srgbClr val="313231"/>
                </a:solidFill>
                <a:latin typeface="Museo Slab 300"/>
                <a:cs typeface="Museo Slab 300"/>
              </a:defRPr>
            </a:lvl4pPr>
            <a:lvl5pPr>
              <a:buClr>
                <a:srgbClr val="00A6B6"/>
              </a:buClr>
              <a:buFontTx/>
              <a:buNone/>
              <a:defRPr sz="1200" b="0" i="0">
                <a:solidFill>
                  <a:srgbClr val="313231"/>
                </a:solidFill>
                <a:latin typeface="Museo Slab 300"/>
                <a:cs typeface="Museo Slab 300"/>
              </a:defRPr>
            </a:lvl5pPr>
          </a:lstStyle>
          <a:p>
            <a:pPr lvl="0"/>
            <a:r>
              <a:rPr lang="en-US" dirty="0"/>
              <a:t>“Pull Quote Style”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 forma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269040"/>
            <a:ext cx="8229600" cy="1143000"/>
          </a:xfrm>
        </p:spPr>
        <p:txBody>
          <a:bodyPr anchor="b" anchorCtr="0">
            <a:normAutofit/>
          </a:bodyPr>
          <a:lstStyle>
            <a:lvl1pPr algn="l">
              <a:buFont typeface="Arial" pitchFamily="34" charset="0"/>
              <a:buNone/>
              <a:defRPr sz="3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06" y="63545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Museo Sans 300"/>
                <a:cs typeface="Museo Sans 300"/>
              </a:defRPr>
            </a:lvl1pPr>
          </a:lstStyle>
          <a:p>
            <a:pPr algn="l"/>
            <a:fld id="{2459FD92-E8AB-4F86-BA9A-090210CAFD7B}" type="slidenum">
              <a:rPr lang="en-US" smtClean="0">
                <a:latin typeface="Arial"/>
                <a:cs typeface="Arial"/>
              </a:rPr>
              <a:pPr algn="l"/>
              <a:t>‹#›</a:t>
            </a:fld>
            <a:r>
              <a:rPr lang="en-US" dirty="0">
                <a:latin typeface="Arial"/>
                <a:cs typeface="Arial"/>
              </a:rPr>
              <a:t> | </a:t>
            </a:r>
            <a:r>
              <a:rPr lang="en-US" dirty="0" err="1">
                <a:latin typeface="Arial"/>
                <a:cs typeface="Arial"/>
              </a:rPr>
              <a:t>www.lnct.global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FA83FBE-BDBE-4E27-B50F-44D4FCD414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4948525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8" imgW="530" imgH="531" progId="TCLayout.ActiveDocument.1">
                  <p:embed/>
                </p:oleObj>
              </mc:Choice>
              <mc:Fallback>
                <p:oleObj name="think-cell Slide" r:id="rId8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FA83FBE-BDBE-4E27-B50F-44D4FCD414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6E655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6E6553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6" r:id="rId3"/>
    <p:sldLayoutId id="2147483677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3200" b="0" i="0" kern="1200">
          <a:solidFill>
            <a:schemeClr val="accent3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800" b="0" i="0" kern="1200">
          <a:solidFill>
            <a:schemeClr val="accent3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lang="en-US" sz="4400" b="0" i="0" kern="1200" dirty="0">
          <a:solidFill>
            <a:schemeClr val="accent3"/>
          </a:solidFill>
          <a:latin typeface="Arial"/>
          <a:ea typeface="+mj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b="0" i="0" kern="1200">
          <a:solidFill>
            <a:schemeClr val="accent3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b="0" i="0" kern="1200">
          <a:solidFill>
            <a:schemeClr val="accent3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mmunizationevidence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mmunizationevidence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knowledge.worldbank.org/handle/10986/644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4701" y="2531011"/>
            <a:ext cx="8072438" cy="1600200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необходимости инвестирования в иммунизацию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3685" y="4460596"/>
            <a:ext cx="6226044" cy="73712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Содействие экономическому росту посредством иммунизации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94701" y="5623003"/>
            <a:ext cx="7615028" cy="737121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данная презентация в значительной степени основывается на материалах  Европейской библиотеки ВОЗ по пропаганде иммунизации и проекта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Сборника фактических данных о ценности иммунизации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Пересмотрено 30 ноября 2019 года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F29A81-9C30-42BF-94E4-7B6439358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022" y="4108827"/>
            <a:ext cx="1446663" cy="14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5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12B5-FE99-4A0D-B4F1-4AB69D7E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069"/>
            <a:ext cx="7691120" cy="1147762"/>
          </a:xfrm>
        </p:spPr>
        <p:txBody>
          <a:bodyPr>
            <a:noAutofit/>
          </a:bodyPr>
          <a:lstStyle/>
          <a:p>
            <a:r>
              <a:rPr lang="ru-RU" sz="2100" dirty="0">
                <a:latin typeface="Sylfaen" panose="010A0502050306030303" pitchFamily="18" charset="0"/>
              </a:rPr>
              <a:t>Использование данных для демонстрации того, что иммунизация в вашей стране дает очевидные экономические результаты (и что многое еще нужно сделать)</a:t>
            </a:r>
            <a:endParaRPr lang="en-US" sz="2100" dirty="0">
              <a:latin typeface="Sylfaen" panose="010A0502050306030303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626D1D3-5C32-46A4-BCA3-370B805395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270562"/>
              </p:ext>
            </p:extLst>
          </p:nvPr>
        </p:nvGraphicFramePr>
        <p:xfrm>
          <a:off x="416665" y="1435565"/>
          <a:ext cx="82296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542">
                  <a:extLst>
                    <a:ext uri="{9D8B030D-6E8A-4147-A177-3AD203B41FA5}">
                      <a16:colId xmlns:a16="http://schemas.microsoft.com/office/drawing/2014/main" val="390586330"/>
                    </a:ext>
                  </a:extLst>
                </a:gridCol>
                <a:gridCol w="5565058">
                  <a:extLst>
                    <a:ext uri="{9D8B030D-6E8A-4147-A177-3AD203B41FA5}">
                      <a16:colId xmlns:a16="http://schemas.microsoft.com/office/drawing/2014/main" val="1200782510"/>
                    </a:ext>
                  </a:extLst>
                </a:gridCol>
              </a:tblGrid>
              <a:tr h="358878">
                <a:tc>
                  <a:txBody>
                    <a:bodyPr/>
                    <a:lstStyle/>
                    <a:p>
                      <a:r>
                        <a:rPr lang="ru-RU" dirty="0">
                          <a:latin typeface="Sylfaen" panose="010A0502050306030303" pitchFamily="18" charset="0"/>
                        </a:rPr>
                        <a:t>Потребность в данных</a:t>
                      </a:r>
                      <a:endParaRPr lang="en-US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ylfaen" panose="010A0502050306030303" pitchFamily="18" charset="0"/>
                        </a:rPr>
                        <a:t>Пример гипотетического анализа</a:t>
                      </a:r>
                      <a:r>
                        <a:rPr lang="en-US" dirty="0">
                          <a:latin typeface="Sylfaen" panose="010A0502050306030303" pitchFamily="18" charset="0"/>
                        </a:rPr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736081"/>
                  </a:ext>
                </a:extLst>
              </a:tr>
              <a:tr h="828860">
                <a:tc>
                  <a:txBody>
                    <a:bodyPr/>
                    <a:lstStyle/>
                    <a:p>
                      <a:endParaRPr lang="en-US" sz="1600" dirty="0">
                        <a:latin typeface="Sylfaen" panose="010A0502050306030303" pitchFamily="18" charset="0"/>
                      </a:endParaRPr>
                    </a:p>
                    <a:p>
                      <a:endParaRPr lang="en-US" sz="1600" dirty="0">
                        <a:latin typeface="Sylfaen" panose="010A0502050306030303" pitchFamily="18" charset="0"/>
                      </a:endParaRPr>
                    </a:p>
                    <a:p>
                      <a:r>
                        <a:rPr lang="ru-RU" sz="1600" dirty="0">
                          <a:latin typeface="Sylfaen" panose="010A0502050306030303" pitchFamily="18" charset="0"/>
                        </a:rPr>
                        <a:t>Охват иммунизацией в целом и по районам или подгруппам населения</a:t>
                      </a:r>
                      <a:endParaRPr lang="en-US" sz="16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Sylfaen" panose="010A0502050306030303" pitchFamily="18" charset="0"/>
                        </a:rPr>
                        <a:t>Мы, как страна, добились значительного прогресса в охвате иммунизацией, но дети в районах _____ и ______  подвергаются значительно более высокому риску болезней, предотвращаемых вакцинацией. Увеличение инвестиций в иммунизацию для охвата этих семей могло бы повысить уровень образования и познания, что приведет к повышению производительности и экономическому росту в долгосрочной перспективе.</a:t>
                      </a:r>
                      <a:endParaRPr lang="en-US" sz="16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0163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6234E-E7B5-49ED-9ABB-B961F5835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10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86E6EA12-0F4C-4055-BD77-F1A6CFFE7FBD}"/>
              </a:ext>
            </a:extLst>
          </p:cNvPr>
          <p:cNvSpPr/>
          <p:nvPr/>
        </p:nvSpPr>
        <p:spPr>
          <a:xfrm>
            <a:off x="7888761" y="183415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9" name="Star: 6 Points 7">
            <a:extLst>
              <a:ext uri="{FF2B5EF4-FFF2-40B4-BE49-F238E27FC236}">
                <a16:creationId xmlns:a16="http://schemas.microsoft.com/office/drawing/2014/main" id="{802928AB-761B-4E5B-A5F7-B36F013DD2FF}"/>
              </a:ext>
            </a:extLst>
          </p:cNvPr>
          <p:cNvSpPr/>
          <p:nvPr/>
        </p:nvSpPr>
        <p:spPr>
          <a:xfrm>
            <a:off x="7888760" y="181644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Sylfaen" panose="010A0502050306030303" pitchFamily="18" charset="0"/>
              </a:rPr>
              <a:t>Данные</a:t>
            </a:r>
            <a:endParaRPr lang="en-US" sz="10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82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57B2-E5AC-4DCC-974C-2FC061B3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8996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отличным источником информации о значении иммунизации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47B2E-2AF4-4404-B545-6DB60DA22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02134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3"/>
              </a:rPr>
              <a:t>https://immunizationevidence.org/</a:t>
            </a:r>
            <a:endParaRPr lang="en-US" sz="24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Удобный для пользования и регулярно обновляемый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AF322-A5ED-4A3E-97A6-11E613757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11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977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41E38-347E-41B2-B6B3-94035AB26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Sylfaen" panose="010A0502050306030303" pitchFamily="18" charset="0"/>
              </a:rPr>
              <a:t>Назначение презентации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9BDB2-9C1C-4B64-826A-10B18EAF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7842"/>
            <a:ext cx="8323006" cy="4778350"/>
          </a:xfrm>
        </p:spPr>
        <p:txBody>
          <a:bodyPr>
            <a:noAutofit/>
          </a:bodyPr>
          <a:lstStyle/>
          <a:p>
            <a:r>
              <a:rPr lang="ru-RU" sz="2100" b="1" dirty="0">
                <a:latin typeface="Sylfaen" panose="010A0502050306030303" pitchFamily="18" charset="0"/>
              </a:rPr>
              <a:t>Цель: </a:t>
            </a:r>
            <a:r>
              <a:rPr lang="ru-RU" sz="2100" dirty="0">
                <a:latin typeface="Sylfaen" panose="010A0502050306030303" pitchFamily="18" charset="0"/>
              </a:rPr>
              <a:t>обеспечить членов Учебной сети для стран переходного периода (LNCT) набором тезисов для дискуссий в поддержку увеличения (или, по крайней мере, поддержания) инвестиций в иммунизацию</a:t>
            </a:r>
          </a:p>
          <a:p>
            <a:endParaRPr lang="ru-RU" dirty="0">
              <a:latin typeface="Sylfaen" panose="010A0502050306030303" pitchFamily="18" charset="0"/>
            </a:endParaRPr>
          </a:p>
          <a:p>
            <a:r>
              <a:rPr lang="ru-RU" sz="2100" dirty="0">
                <a:latin typeface="Sylfaen" panose="010A0502050306030303" pitchFamily="18" charset="0"/>
              </a:rPr>
              <a:t>Некоторые материалы намеренно повторяются, поскольку их можно использовать для разных дискуссий </a:t>
            </a:r>
          </a:p>
          <a:p>
            <a:endParaRPr lang="ru-RU" dirty="0">
              <a:latin typeface="Sylfaen" panose="010A0502050306030303" pitchFamily="18" charset="0"/>
            </a:endParaRPr>
          </a:p>
          <a:p>
            <a:r>
              <a:rPr lang="ru-RU" sz="2100" dirty="0">
                <a:latin typeface="Sylfaen" panose="010A0502050306030303" pitchFamily="18" charset="0"/>
              </a:rPr>
              <a:t>Слайды предназначены для выбора и адаптации к разным аудиториям (например, MOF, парламентариев и др.) и контекстам</a:t>
            </a:r>
          </a:p>
          <a:p>
            <a:endParaRPr lang="ru-RU" dirty="0">
              <a:latin typeface="Sylfaen" panose="010A0502050306030303" pitchFamily="18" charset="0"/>
            </a:endParaRPr>
          </a:p>
          <a:p>
            <a:r>
              <a:rPr lang="ru-RU" sz="2100" b="1" dirty="0">
                <a:latin typeface="Sylfaen" panose="010A0502050306030303" pitchFamily="18" charset="0"/>
              </a:rPr>
              <a:t>Необходим Ваш вклад: </a:t>
            </a:r>
            <a:r>
              <a:rPr lang="ru-RU" sz="2100" dirty="0">
                <a:latin typeface="Sylfaen" panose="010A0502050306030303" pitchFamily="18" charset="0"/>
              </a:rPr>
              <a:t>полезно ли это? Можно ли это улучшить, чтобы быть более полезным для ваших нужд и вашей работы?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B841F-1EB4-4B5B-9BA4-DEB87B7D1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 dirty="0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2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54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45" y="247232"/>
            <a:ext cx="8229600" cy="1143000"/>
          </a:xfrm>
        </p:spPr>
        <p:txBody>
          <a:bodyPr/>
          <a:lstStyle/>
          <a:p>
            <a:r>
              <a:rPr lang="ru-RU" dirty="0">
                <a:latin typeface="Sylfaen" panose="010A0502050306030303" pitchFamily="18" charset="0"/>
              </a:rPr>
              <a:t>Почему иммунизация является важной инвестицией?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478587F-672E-43EB-87CE-495103F66784}"/>
              </a:ext>
            </a:extLst>
          </p:cNvPr>
          <p:cNvSpPr txBox="1"/>
          <p:nvPr/>
        </p:nvSpPr>
        <p:spPr>
          <a:xfrm>
            <a:off x="4395270" y="6214210"/>
            <a:ext cx="4565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>
                <a:solidFill>
                  <a:prstClr val="black"/>
                </a:solidFill>
                <a:latin typeface="Sylfaen" panose="010A0502050306030303" pitchFamily="18" charset="0"/>
              </a:rPr>
              <a:t>По материалам: </a:t>
            </a:r>
            <a:r>
              <a:rPr lang="en-US" sz="900" dirty="0" err="1">
                <a:solidFill>
                  <a:prstClr val="black"/>
                </a:solidFill>
                <a:latin typeface="Sylfaen" panose="010A0502050306030303" pitchFamily="18" charset="0"/>
              </a:rPr>
              <a:t>Palu</a:t>
            </a:r>
            <a:r>
              <a:rPr lang="en-US" sz="900" dirty="0">
                <a:solidFill>
                  <a:prstClr val="black"/>
                </a:solidFill>
                <a:latin typeface="Sylfaen" panose="010A0502050306030303" pitchFamily="18" charset="0"/>
              </a:rPr>
              <a:t>, T. (2016). </a:t>
            </a:r>
          </a:p>
          <a:p>
            <a:pPr algn="r"/>
            <a:r>
              <a:rPr lang="en-US" sz="900" dirty="0">
                <a:solidFill>
                  <a:prstClr val="black"/>
                </a:solidFill>
                <a:latin typeface="Sylfaen" panose="010A0502050306030303" pitchFamily="18" charset="0"/>
              </a:rPr>
              <a:t>Sustainable Immunization Through Universal Health Coverage. World Bank SAGE Meeting.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8559BD-B490-4161-A262-804DEE31F925}"/>
              </a:ext>
            </a:extLst>
          </p:cNvPr>
          <p:cNvGrpSpPr/>
          <p:nvPr/>
        </p:nvGrpSpPr>
        <p:grpSpPr>
          <a:xfrm>
            <a:off x="451530" y="1009861"/>
            <a:ext cx="8868035" cy="5061344"/>
            <a:chOff x="430995" y="493284"/>
            <a:chExt cx="8868035" cy="5061344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A438E7A-C538-494D-8675-A167A44D6566}"/>
                </a:ext>
              </a:extLst>
            </p:cNvPr>
            <p:cNvSpPr txBox="1"/>
            <p:nvPr/>
          </p:nvSpPr>
          <p:spPr>
            <a:xfrm>
              <a:off x="517047" y="493284"/>
              <a:ext cx="42333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4472C4">
                      <a:lumMod val="50000"/>
                    </a:srgbClr>
                  </a:solidFill>
                  <a:latin typeface="Sylfaen" panose="010A0502050306030303" pitchFamily="18" charset="0"/>
                </a:rPr>
                <a:t>Платформа пандемической готовности</a:t>
              </a:r>
              <a:endParaRPr lang="en-US" sz="1600" dirty="0">
                <a:solidFill>
                  <a:srgbClr val="4472C4">
                    <a:lumMod val="50000"/>
                  </a:srgbClr>
                </a:solidFill>
                <a:latin typeface="Sylfaen" panose="010A0502050306030303" pitchFamily="18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8AC3A3C-8039-4F53-A630-BF17C618EB44}"/>
                </a:ext>
              </a:extLst>
            </p:cNvPr>
            <p:cNvGrpSpPr/>
            <p:nvPr/>
          </p:nvGrpSpPr>
          <p:grpSpPr>
            <a:xfrm>
              <a:off x="430995" y="662560"/>
              <a:ext cx="8868035" cy="4892068"/>
              <a:chOff x="430995" y="662560"/>
              <a:chExt cx="8868035" cy="4892068"/>
            </a:xfrm>
          </p:grpSpPr>
          <p:cxnSp>
            <p:nvCxnSpPr>
              <p:cNvPr id="72" name="Connector: Elbow 71">
                <a:extLst>
                  <a:ext uri="{FF2B5EF4-FFF2-40B4-BE49-F238E27FC236}">
                    <a16:creationId xmlns:a16="http://schemas.microsoft.com/office/drawing/2014/main" id="{451427EB-09B8-4BD5-9B1F-ED5CA1215735}"/>
                  </a:ext>
                </a:extLst>
              </p:cNvPr>
              <p:cNvCxnSpPr>
                <a:cxnSpLocks/>
                <a:stCxn id="97" idx="1"/>
              </p:cNvCxnSpPr>
              <p:nvPr/>
            </p:nvCxnSpPr>
            <p:spPr>
              <a:xfrm rot="10800000" flipV="1">
                <a:off x="456541" y="662560"/>
                <a:ext cx="60507" cy="3302921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4472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F1182C4E-E619-477A-98C1-812364E5854E}"/>
                  </a:ext>
                </a:extLst>
              </p:cNvPr>
              <p:cNvSpPr/>
              <p:nvPr/>
            </p:nvSpPr>
            <p:spPr>
              <a:xfrm>
                <a:off x="430995" y="2666795"/>
                <a:ext cx="8255805" cy="2887833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lfaen" panose="010A0502050306030303" pitchFamily="18" charset="0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2814EF9C-82B9-4299-8F32-84CD0B247DC6}"/>
                  </a:ext>
                </a:extLst>
              </p:cNvPr>
              <p:cNvSpPr/>
              <p:nvPr/>
            </p:nvSpPr>
            <p:spPr>
              <a:xfrm>
                <a:off x="937433" y="2726072"/>
                <a:ext cx="7264375" cy="2541037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lfaen" panose="010A0502050306030303" pitchFamily="18" charset="0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19B6D8EF-5DA2-4062-9AD3-89D649FD859B}"/>
                  </a:ext>
                </a:extLst>
              </p:cNvPr>
              <p:cNvSpPr/>
              <p:nvPr/>
            </p:nvSpPr>
            <p:spPr>
              <a:xfrm>
                <a:off x="1244611" y="2767219"/>
                <a:ext cx="6670281" cy="2333226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2700" cap="flat" cmpd="sng" algn="ctr">
                <a:solidFill>
                  <a:srgbClr val="4472C4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lfaen" panose="010A0502050306030303" pitchFamily="18" charset="0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9EF77D5-CE36-4E1B-AA43-B898E087E97A}"/>
                  </a:ext>
                </a:extLst>
              </p:cNvPr>
              <p:cNvSpPr/>
              <p:nvPr/>
            </p:nvSpPr>
            <p:spPr>
              <a:xfrm>
                <a:off x="1623952" y="2833672"/>
                <a:ext cx="5865654" cy="2051772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lfaen" panose="010A0502050306030303" pitchFamily="18" charset="0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901C9EE-F76F-451F-AE4C-6EAB9A0FD3C4}"/>
                  </a:ext>
                </a:extLst>
              </p:cNvPr>
              <p:cNvSpPr/>
              <p:nvPr/>
            </p:nvSpPr>
            <p:spPr>
              <a:xfrm>
                <a:off x="1942550" y="2872535"/>
                <a:ext cx="5259574" cy="1839769"/>
              </a:xfrm>
              <a:prstGeom prst="ellipse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4472C4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lfaen" panose="010A0502050306030303" pitchFamily="18" charset="0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AEDD2029-2F11-4480-8A51-F0922F29A263}"/>
                  </a:ext>
                </a:extLst>
              </p:cNvPr>
              <p:cNvSpPr/>
              <p:nvPr/>
            </p:nvSpPr>
            <p:spPr>
              <a:xfrm>
                <a:off x="2335930" y="2934717"/>
                <a:ext cx="4480560" cy="156727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lfaen" panose="010A0502050306030303" pitchFamily="18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5534C8A-9C93-4051-9B07-3CE45FFBE051}"/>
                  </a:ext>
                </a:extLst>
              </p:cNvPr>
              <p:cNvSpPr/>
              <p:nvPr/>
            </p:nvSpPr>
            <p:spPr>
              <a:xfrm>
                <a:off x="2650255" y="2996785"/>
                <a:ext cx="3813048" cy="1333782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lfaen" panose="010A0502050306030303" pitchFamily="18" charset="0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2C1D085B-111C-4E98-BBBA-A1376448EECC}"/>
                  </a:ext>
                </a:extLst>
              </p:cNvPr>
              <p:cNvSpPr/>
              <p:nvPr/>
            </p:nvSpPr>
            <p:spPr>
              <a:xfrm>
                <a:off x="3179464" y="3063839"/>
                <a:ext cx="2772918" cy="1064852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lfaen" panose="010A0502050306030303" pitchFamily="18" charset="0"/>
                </a:endParaRPr>
              </a:p>
            </p:txBody>
          </p:sp>
          <p:cxnSp>
            <p:nvCxnSpPr>
              <p:cNvPr id="85" name="Connector: Elbow 84">
                <a:extLst>
                  <a:ext uri="{FF2B5EF4-FFF2-40B4-BE49-F238E27FC236}">
                    <a16:creationId xmlns:a16="http://schemas.microsoft.com/office/drawing/2014/main" id="{602FF6F4-247F-49E7-AE91-45F0BE7A2D5F}"/>
                  </a:ext>
                </a:extLst>
              </p:cNvPr>
              <p:cNvCxnSpPr>
                <a:cxnSpLocks/>
                <a:stCxn id="94" idx="1"/>
              </p:cNvCxnSpPr>
              <p:nvPr/>
            </p:nvCxnSpPr>
            <p:spPr>
              <a:xfrm rot="10800000" flipV="1">
                <a:off x="5602053" y="1750606"/>
                <a:ext cx="191476" cy="1806879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4472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B1620885-999B-48CB-AD2E-EECD51136B07}"/>
                  </a:ext>
                </a:extLst>
              </p:cNvPr>
              <p:cNvSpPr/>
              <p:nvPr/>
            </p:nvSpPr>
            <p:spPr>
              <a:xfrm>
                <a:off x="3482359" y="3106930"/>
                <a:ext cx="2148840" cy="847944"/>
              </a:xfrm>
              <a:prstGeom prst="ellipse">
                <a:avLst/>
              </a:prstGeom>
              <a:solidFill>
                <a:srgbClr val="4472C4">
                  <a:lumMod val="75000"/>
                </a:srgbClr>
              </a:solidFill>
              <a:ln w="12700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lfaen" panose="010A0502050306030303" pitchFamily="18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BD49D715-3DAB-45E4-8A17-5AB1D1519E44}"/>
                  </a:ext>
                </a:extLst>
              </p:cNvPr>
              <p:cNvSpPr/>
              <p:nvPr/>
            </p:nvSpPr>
            <p:spPr>
              <a:xfrm>
                <a:off x="3817258" y="3153712"/>
                <a:ext cx="1479042" cy="550926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lfaen" panose="010A0502050306030303" pitchFamily="18" charset="0"/>
                </a:endParaRPr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A8C8DBD-3A4A-462D-8CF5-C3015D3BCC75}"/>
                  </a:ext>
                </a:extLst>
              </p:cNvPr>
              <p:cNvGrpSpPr/>
              <p:nvPr/>
            </p:nvGrpSpPr>
            <p:grpSpPr>
              <a:xfrm>
                <a:off x="4080148" y="2307258"/>
                <a:ext cx="953262" cy="1223645"/>
                <a:chOff x="5550408" y="2099226"/>
                <a:chExt cx="1271016" cy="1631526"/>
              </a:xfrm>
            </p:grpSpPr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F89E0C56-83FB-430D-9A8E-1DFF16E5A98C}"/>
                    </a:ext>
                  </a:extLst>
                </p:cNvPr>
                <p:cNvSpPr/>
                <p:nvPr/>
              </p:nvSpPr>
              <p:spPr>
                <a:xfrm>
                  <a:off x="5550408" y="3300984"/>
                  <a:ext cx="1271016" cy="429768"/>
                </a:xfrm>
                <a:prstGeom prst="ellipse">
                  <a:avLst/>
                </a:prstGeom>
                <a:solidFill>
                  <a:srgbClr val="4472C4">
                    <a:lumMod val="50000"/>
                  </a:srgbClr>
                </a:solidFill>
                <a:ln w="1270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ylfaen" panose="010A0502050306030303" pitchFamily="18" charset="0"/>
                  </a:endParaRPr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32916E2B-D9B9-4DB6-A2C5-F0F7E10268BE}"/>
                    </a:ext>
                  </a:extLst>
                </p:cNvPr>
                <p:cNvSpPr/>
                <p:nvPr/>
              </p:nvSpPr>
              <p:spPr>
                <a:xfrm>
                  <a:off x="5734514" y="2777693"/>
                  <a:ext cx="902801" cy="655882"/>
                </a:xfrm>
                <a:custGeom>
                  <a:avLst/>
                  <a:gdLst>
                    <a:gd name="connsiteX0" fmla="*/ 451401 w 902801"/>
                    <a:gd name="connsiteY0" fmla="*/ 0 h 655882"/>
                    <a:gd name="connsiteX1" fmla="*/ 691091 w 902801"/>
                    <a:gd name="connsiteY1" fmla="*/ 14744 h 655882"/>
                    <a:gd name="connsiteX2" fmla="*/ 808392 w 902801"/>
                    <a:gd name="connsiteY2" fmla="*/ 37687 h 655882"/>
                    <a:gd name="connsiteX3" fmla="*/ 715762 w 902801"/>
                    <a:gd name="connsiteY3" fmla="*/ 106766 h 655882"/>
                    <a:gd name="connsiteX4" fmla="*/ 674339 w 902801"/>
                    <a:gd name="connsiteY4" fmla="*/ 152161 h 655882"/>
                    <a:gd name="connsiteX5" fmla="*/ 673141 w 902801"/>
                    <a:gd name="connsiteY5" fmla="*/ 154095 h 655882"/>
                    <a:gd name="connsiteX6" fmla="*/ 611512 w 902801"/>
                    <a:gd name="connsiteY6" fmla="*/ 200292 h 655882"/>
                    <a:gd name="connsiteX7" fmla="*/ 548169 w 902801"/>
                    <a:gd name="connsiteY7" fmla="*/ 327941 h 655882"/>
                    <a:gd name="connsiteX8" fmla="*/ 784250 w 902801"/>
                    <a:gd name="connsiteY8" fmla="*/ 559831 h 655882"/>
                    <a:gd name="connsiteX9" fmla="*/ 902801 w 902801"/>
                    <a:gd name="connsiteY9" fmla="*/ 599626 h 655882"/>
                    <a:gd name="connsiteX10" fmla="*/ 902062 w 902801"/>
                    <a:gd name="connsiteY10" fmla="*/ 599875 h 655882"/>
                    <a:gd name="connsiteX11" fmla="*/ 451401 w 902801"/>
                    <a:gd name="connsiteY11" fmla="*/ 655882 h 655882"/>
                    <a:gd name="connsiteX12" fmla="*/ 741 w 902801"/>
                    <a:gd name="connsiteY12" fmla="*/ 599875 h 655882"/>
                    <a:gd name="connsiteX13" fmla="*/ 0 w 902801"/>
                    <a:gd name="connsiteY13" fmla="*/ 599626 h 655882"/>
                    <a:gd name="connsiteX14" fmla="*/ 118551 w 902801"/>
                    <a:gd name="connsiteY14" fmla="*/ 559831 h 655882"/>
                    <a:gd name="connsiteX15" fmla="*/ 354632 w 902801"/>
                    <a:gd name="connsiteY15" fmla="*/ 327941 h 655882"/>
                    <a:gd name="connsiteX16" fmla="*/ 291291 w 902801"/>
                    <a:gd name="connsiteY16" fmla="*/ 200292 h 655882"/>
                    <a:gd name="connsiteX17" fmla="*/ 264648 w 902801"/>
                    <a:gd name="connsiteY17" fmla="*/ 180321 h 655882"/>
                    <a:gd name="connsiteX18" fmla="*/ 244875 w 902801"/>
                    <a:gd name="connsiteY18" fmla="*/ 148399 h 655882"/>
                    <a:gd name="connsiteX19" fmla="*/ 203452 w 902801"/>
                    <a:gd name="connsiteY19" fmla="*/ 103003 h 655882"/>
                    <a:gd name="connsiteX20" fmla="*/ 111408 w 902801"/>
                    <a:gd name="connsiteY20" fmla="*/ 34362 h 655882"/>
                    <a:gd name="connsiteX21" fmla="*/ 211712 w 902801"/>
                    <a:gd name="connsiteY21" fmla="*/ 14744 h 655882"/>
                    <a:gd name="connsiteX22" fmla="*/ 451401 w 902801"/>
                    <a:gd name="connsiteY22" fmla="*/ 0 h 655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02801" h="655882">
                      <a:moveTo>
                        <a:pt x="451401" y="0"/>
                      </a:moveTo>
                      <a:cubicBezTo>
                        <a:pt x="534869" y="0"/>
                        <a:pt x="615374" y="5162"/>
                        <a:pt x="691091" y="14744"/>
                      </a:cubicBezTo>
                      <a:lnTo>
                        <a:pt x="808392" y="37687"/>
                      </a:lnTo>
                      <a:lnTo>
                        <a:pt x="715762" y="106766"/>
                      </a:lnTo>
                      <a:cubicBezTo>
                        <a:pt x="699773" y="121945"/>
                        <a:pt x="685886" y="137152"/>
                        <a:pt x="674339" y="152161"/>
                      </a:cubicBezTo>
                      <a:lnTo>
                        <a:pt x="673141" y="154095"/>
                      </a:lnTo>
                      <a:lnTo>
                        <a:pt x="611512" y="200292"/>
                      </a:lnTo>
                      <a:cubicBezTo>
                        <a:pt x="570724" y="239526"/>
                        <a:pt x="548169" y="282662"/>
                        <a:pt x="548169" y="327941"/>
                      </a:cubicBezTo>
                      <a:cubicBezTo>
                        <a:pt x="548169" y="418500"/>
                        <a:pt x="638388" y="500485"/>
                        <a:pt x="784250" y="559831"/>
                      </a:cubicBezTo>
                      <a:lnTo>
                        <a:pt x="902801" y="599626"/>
                      </a:lnTo>
                      <a:lnTo>
                        <a:pt x="902062" y="599875"/>
                      </a:lnTo>
                      <a:cubicBezTo>
                        <a:pt x="773418" y="635235"/>
                        <a:pt x="618337" y="655882"/>
                        <a:pt x="451401" y="655882"/>
                      </a:cubicBezTo>
                      <a:cubicBezTo>
                        <a:pt x="284466" y="655882"/>
                        <a:pt x="129385" y="635235"/>
                        <a:pt x="741" y="599875"/>
                      </a:cubicBezTo>
                      <a:lnTo>
                        <a:pt x="0" y="599626"/>
                      </a:lnTo>
                      <a:lnTo>
                        <a:pt x="118551" y="559831"/>
                      </a:lnTo>
                      <a:cubicBezTo>
                        <a:pt x="264416" y="500485"/>
                        <a:pt x="354632" y="418500"/>
                        <a:pt x="354632" y="327941"/>
                      </a:cubicBezTo>
                      <a:cubicBezTo>
                        <a:pt x="354632" y="282662"/>
                        <a:pt x="332078" y="239526"/>
                        <a:pt x="291291" y="200292"/>
                      </a:cubicBezTo>
                      <a:lnTo>
                        <a:pt x="264648" y="180321"/>
                      </a:lnTo>
                      <a:lnTo>
                        <a:pt x="244875" y="148399"/>
                      </a:lnTo>
                      <a:cubicBezTo>
                        <a:pt x="233327" y="133389"/>
                        <a:pt x="219441" y="118182"/>
                        <a:pt x="203452" y="103003"/>
                      </a:cubicBezTo>
                      <a:lnTo>
                        <a:pt x="111408" y="34362"/>
                      </a:lnTo>
                      <a:lnTo>
                        <a:pt x="211712" y="14744"/>
                      </a:lnTo>
                      <a:cubicBezTo>
                        <a:pt x="287430" y="5162"/>
                        <a:pt x="367934" y="0"/>
                        <a:pt x="451401" y="0"/>
                      </a:cubicBezTo>
                      <a:close/>
                    </a:path>
                  </a:pathLst>
                </a:custGeom>
                <a:solidFill>
                  <a:srgbClr val="4472C4">
                    <a:lumMod val="50000"/>
                  </a:srgbClr>
                </a:solidFill>
                <a:ln w="1270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ylfaen" panose="010A0502050306030303" pitchFamily="18" charset="0"/>
                  </a:endParaRPr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6F454860-CF97-4E0B-8166-126C849EB2FD}"/>
                    </a:ext>
                  </a:extLst>
                </p:cNvPr>
                <p:cNvSpPr/>
                <p:nvPr/>
              </p:nvSpPr>
              <p:spPr>
                <a:xfrm>
                  <a:off x="5734515" y="2099226"/>
                  <a:ext cx="902801" cy="892956"/>
                </a:xfrm>
                <a:prstGeom prst="ellipse">
                  <a:avLst/>
                </a:prstGeom>
                <a:solidFill>
                  <a:srgbClr val="4472C4">
                    <a:lumMod val="50000"/>
                  </a:srgbClr>
                </a:solidFill>
                <a:ln w="1270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ylfaen" panose="010A0502050306030303" pitchFamily="18" charset="0"/>
                  </a:endParaRPr>
                </a:p>
              </p:txBody>
            </p:sp>
          </p:grpSp>
          <p:pic>
            <p:nvPicPr>
              <p:cNvPr id="92" name="Graphic 91">
                <a:extLst>
                  <a:ext uri="{FF2B5EF4-FFF2-40B4-BE49-F238E27FC236}">
                    <a16:creationId xmlns:a16="http://schemas.microsoft.com/office/drawing/2014/main" id="{0C007537-8714-4A62-88BA-DD3A836C78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381498" y="2398068"/>
                <a:ext cx="368853" cy="432054"/>
              </a:xfrm>
              <a:prstGeom prst="rect">
                <a:avLst/>
              </a:prstGeom>
            </p:spPr>
          </p:pic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B6E651C-A616-42E8-AF68-7D0496F98F6B}"/>
                  </a:ext>
                </a:extLst>
              </p:cNvPr>
              <p:cNvSpPr txBox="1"/>
              <p:nvPr/>
            </p:nvSpPr>
            <p:spPr>
              <a:xfrm>
                <a:off x="5209833" y="834926"/>
                <a:ext cx="37580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srgbClr val="4472C4">
                        <a:lumMod val="50000"/>
                      </a:srgbClr>
                    </a:solidFill>
                    <a:latin typeface="Sylfaen" panose="010A0502050306030303" pitchFamily="18" charset="0"/>
                  </a:rPr>
                  <a:t>Отправная точка для оказания медицинских услуг</a:t>
                </a:r>
                <a:endParaRPr lang="en-US" sz="1600" dirty="0">
                  <a:solidFill>
                    <a:srgbClr val="4472C4">
                      <a:lumMod val="50000"/>
                    </a:srgbClr>
                  </a:solidFill>
                  <a:latin typeface="Sylfaen" panose="010A0502050306030303" pitchFamily="18" charset="0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E22D186-4369-45C1-9507-7BFBE4D1C401}"/>
                  </a:ext>
                </a:extLst>
              </p:cNvPr>
              <p:cNvSpPr txBox="1"/>
              <p:nvPr/>
            </p:nvSpPr>
            <p:spPr>
              <a:xfrm>
                <a:off x="5793529" y="1458219"/>
                <a:ext cx="35055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srgbClr val="4472C4">
                        <a:lumMod val="50000"/>
                      </a:srgbClr>
                    </a:solidFill>
                    <a:latin typeface="Sylfaen" panose="010A0502050306030303" pitchFamily="18" charset="0"/>
                  </a:rPr>
                  <a:t>Улучшение здоровья, снижение смертности</a:t>
                </a:r>
                <a:endParaRPr lang="en-US" sz="1600" dirty="0">
                  <a:solidFill>
                    <a:srgbClr val="4472C4">
                      <a:lumMod val="50000"/>
                    </a:srgbClr>
                  </a:solidFill>
                  <a:latin typeface="Sylfaen" panose="010A0502050306030303" pitchFamily="18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82E6C5D-9B1A-400E-AB65-DAA048DC5378}"/>
                  </a:ext>
                </a:extLst>
              </p:cNvPr>
              <p:cNvSpPr txBox="1"/>
              <p:nvPr/>
            </p:nvSpPr>
            <p:spPr>
              <a:xfrm>
                <a:off x="6511169" y="2047039"/>
                <a:ext cx="23379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srgbClr val="4472C4">
                        <a:lumMod val="50000"/>
                      </a:srgbClr>
                    </a:solidFill>
                    <a:latin typeface="Sylfaen" panose="010A0502050306030303" pitchFamily="18" charset="0"/>
                  </a:rPr>
                  <a:t>Самая эффективная инвестиция в здравоохранении</a:t>
                </a:r>
                <a:endParaRPr lang="en-US" sz="1600" dirty="0">
                  <a:solidFill>
                    <a:srgbClr val="4472C4">
                      <a:lumMod val="50000"/>
                    </a:srgbClr>
                  </a:solidFill>
                  <a:latin typeface="Sylfaen" panose="010A0502050306030303" pitchFamily="18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4A657D5-F019-488B-B138-B9156ECF6E58}"/>
                  </a:ext>
                </a:extLst>
              </p:cNvPr>
              <p:cNvSpPr txBox="1"/>
              <p:nvPr/>
            </p:nvSpPr>
            <p:spPr>
              <a:xfrm>
                <a:off x="7346652" y="2880491"/>
                <a:ext cx="19093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srgbClr val="4472C4">
                        <a:lumMod val="50000"/>
                      </a:srgbClr>
                    </a:solidFill>
                    <a:latin typeface="Sylfaen" panose="010A0502050306030303" pitchFamily="18" charset="0"/>
                  </a:rPr>
                  <a:t>Ориентированное на интересы малоимущих</a:t>
                </a:r>
                <a:endParaRPr lang="en-US" sz="1600" dirty="0">
                  <a:solidFill>
                    <a:srgbClr val="4472C4">
                      <a:lumMod val="50000"/>
                    </a:srgbClr>
                  </a:solidFill>
                  <a:latin typeface="Sylfaen" panose="010A0502050306030303" pitchFamily="18" charset="0"/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917DEE8-2613-431D-A6F3-5AEDC15A5E56}"/>
                  </a:ext>
                </a:extLst>
              </p:cNvPr>
              <p:cNvSpPr txBox="1"/>
              <p:nvPr/>
            </p:nvSpPr>
            <p:spPr>
              <a:xfrm>
                <a:off x="1099737" y="872639"/>
                <a:ext cx="39336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srgbClr val="4472C4">
                        <a:lumMod val="50000"/>
                      </a:srgbClr>
                    </a:solidFill>
                    <a:latin typeface="Sylfaen" panose="010A0502050306030303" pitchFamily="18" charset="0"/>
                  </a:rPr>
                  <a:t>Снижение будущей бремени на систему здравоохранения</a:t>
                </a:r>
                <a:endParaRPr lang="en-US" sz="1600" dirty="0">
                  <a:solidFill>
                    <a:srgbClr val="4472C4">
                      <a:lumMod val="50000"/>
                    </a:srgbClr>
                  </a:solidFill>
                  <a:latin typeface="Sylfaen" panose="010A0502050306030303" pitchFamily="18" charset="0"/>
                </a:endParaRPr>
              </a:p>
            </p:txBody>
          </p:sp>
          <p:cxnSp>
            <p:nvCxnSpPr>
              <p:cNvPr id="99" name="Connector: Elbow 98">
                <a:extLst>
                  <a:ext uri="{FF2B5EF4-FFF2-40B4-BE49-F238E27FC236}">
                    <a16:creationId xmlns:a16="http://schemas.microsoft.com/office/drawing/2014/main" id="{CC3A303C-6451-435F-84E0-87FEEAC725B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5071752" y="1100382"/>
                <a:ext cx="152611" cy="1577340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4472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4B22CA2-4526-45B1-BC95-1CAE98017E2D}"/>
                  </a:ext>
                </a:extLst>
              </p:cNvPr>
              <p:cNvSpPr txBox="1"/>
              <p:nvPr/>
            </p:nvSpPr>
            <p:spPr>
              <a:xfrm>
                <a:off x="1766130" y="1415476"/>
                <a:ext cx="31603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srgbClr val="4472C4">
                        <a:lumMod val="50000"/>
                      </a:srgbClr>
                    </a:solidFill>
                    <a:latin typeface="Sylfaen" panose="010A0502050306030303" pitchFamily="18" charset="0"/>
                  </a:rPr>
                  <a:t>Повышение производительности</a:t>
                </a:r>
                <a:endParaRPr lang="en-US" sz="1600" dirty="0">
                  <a:solidFill>
                    <a:srgbClr val="4472C4">
                      <a:lumMod val="50000"/>
                    </a:srgbClr>
                  </a:solidFill>
                  <a:latin typeface="Sylfaen" panose="010A0502050306030303" pitchFamily="18" charset="0"/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D31F766-5686-4B83-9DFF-E4AA623B22EC}"/>
                  </a:ext>
                </a:extLst>
              </p:cNvPr>
              <p:cNvSpPr txBox="1"/>
              <p:nvPr/>
            </p:nvSpPr>
            <p:spPr>
              <a:xfrm>
                <a:off x="2363578" y="1792832"/>
                <a:ext cx="27873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srgbClr val="4472C4">
                        <a:lumMod val="50000"/>
                      </a:srgbClr>
                    </a:solidFill>
                    <a:latin typeface="Sylfaen" panose="010A0502050306030303" pitchFamily="18" charset="0"/>
                  </a:rPr>
                  <a:t>Улучшенные познания, уровень образования, питание</a:t>
                </a:r>
                <a:endParaRPr lang="en-US" sz="1600" dirty="0">
                  <a:solidFill>
                    <a:srgbClr val="4472C4">
                      <a:lumMod val="50000"/>
                    </a:srgbClr>
                  </a:solidFill>
                  <a:latin typeface="Sylfaen" panose="010A0502050306030303" pitchFamily="18" charset="0"/>
                </a:endParaRPr>
              </a:p>
            </p:txBody>
          </p:sp>
        </p:grpSp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2E8DCC66-E8A7-46B7-8580-32E324FDBA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76407" y="2110199"/>
            <a:ext cx="38457" cy="1712566"/>
          </a:xfrm>
          <a:prstGeom prst="bentConnector2">
            <a:avLst/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CC693F5A-F7BF-44F2-B47B-FE7845B0B60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12419" y="1666573"/>
            <a:ext cx="59892" cy="2171020"/>
          </a:xfrm>
          <a:prstGeom prst="bentConnector2">
            <a:avLst/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D58EC386-1C51-4469-AED3-6684CA062F32}"/>
              </a:ext>
            </a:extLst>
          </p:cNvPr>
          <p:cNvCxnSpPr>
            <a:cxnSpLocks/>
          </p:cNvCxnSpPr>
          <p:nvPr/>
        </p:nvCxnSpPr>
        <p:spPr>
          <a:xfrm rot="5400000">
            <a:off x="1835814" y="2987801"/>
            <a:ext cx="1101026" cy="96641"/>
          </a:xfrm>
          <a:prstGeom prst="bentConnector3">
            <a:avLst>
              <a:gd name="adj1" fmla="val 835"/>
            </a:avLst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8B707848-FF38-4C02-8417-77EE25EBCCA8}"/>
              </a:ext>
            </a:extLst>
          </p:cNvPr>
          <p:cNvCxnSpPr>
            <a:cxnSpLocks/>
          </p:cNvCxnSpPr>
          <p:nvPr/>
        </p:nvCxnSpPr>
        <p:spPr>
          <a:xfrm rot="5400000">
            <a:off x="5981191" y="3223931"/>
            <a:ext cx="1101026" cy="96641"/>
          </a:xfrm>
          <a:prstGeom prst="bentConnector3">
            <a:avLst>
              <a:gd name="adj1" fmla="val 835"/>
            </a:avLst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691FA243-0573-4F0F-896F-3507E3A11FBC}"/>
              </a:ext>
            </a:extLst>
          </p:cNvPr>
          <p:cNvCxnSpPr>
            <a:cxnSpLocks/>
          </p:cNvCxnSpPr>
          <p:nvPr/>
        </p:nvCxnSpPr>
        <p:spPr>
          <a:xfrm rot="5400000">
            <a:off x="7058713" y="3625106"/>
            <a:ext cx="564032" cy="125101"/>
          </a:xfrm>
          <a:prstGeom prst="bentConnector3">
            <a:avLst>
              <a:gd name="adj1" fmla="val 716"/>
            </a:avLst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1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EB5E7-2CCC-4F7C-AD25-96E9109EC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11440" cy="1143000"/>
          </a:xfrm>
        </p:spPr>
        <p:txBody>
          <a:bodyPr/>
          <a:lstStyle/>
          <a:p>
            <a:r>
              <a:rPr lang="ru-RU" dirty="0">
                <a:latin typeface="Sylfaen" panose="010A0502050306030303" pitchFamily="18" charset="0"/>
              </a:rPr>
              <a:t>Иммунизация приносит большие экономические выгоды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AC247-35AC-44AE-89D7-30D078245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4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0E217-8884-4A26-845D-1054F6325926}"/>
              </a:ext>
            </a:extLst>
          </p:cNvPr>
          <p:cNvSpPr txBox="1"/>
          <p:nvPr/>
        </p:nvSpPr>
        <p:spPr>
          <a:xfrm>
            <a:off x="457200" y="1135823"/>
            <a:ext cx="8256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Sylfaen" panose="010A0502050306030303" pitchFamily="18" charset="0"/>
              </a:rPr>
              <a:t>Анализ рентабельности инвестиций дает количественную оценку выгод, получаемых от иммунизации, в денежном выражении.</a:t>
            </a:r>
            <a:endParaRPr lang="en-US" b="1" dirty="0">
              <a:latin typeface="Sylfaen" panose="010A050205030603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E0ABF9-7565-480C-BF69-D8084962988D}"/>
              </a:ext>
            </a:extLst>
          </p:cNvPr>
          <p:cNvSpPr txBox="1"/>
          <p:nvPr/>
        </p:nvSpPr>
        <p:spPr>
          <a:xfrm>
            <a:off x="536236" y="1910882"/>
            <a:ext cx="4294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  <a:latin typeface="Sylfaen" panose="010A0502050306030303" pitchFamily="18" charset="0"/>
              </a:rPr>
              <a:t>Недавнее исследование показывает, что каждый $ 1, инвестированный в иммунизацию, приносит...</a:t>
            </a:r>
            <a:endParaRPr lang="en-US" b="1" dirty="0">
              <a:solidFill>
                <a:schemeClr val="accent2"/>
              </a:solidFill>
              <a:latin typeface="Sylfaen" panose="010A0502050306030303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5F6B6B-5C88-416C-8C18-4990BC2A2F22}"/>
              </a:ext>
            </a:extLst>
          </p:cNvPr>
          <p:cNvCxnSpPr/>
          <p:nvPr/>
        </p:nvCxnSpPr>
        <p:spPr>
          <a:xfrm>
            <a:off x="539883" y="1867401"/>
            <a:ext cx="8322014" cy="1610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E580657-1CEF-43B5-BA17-DA6D5D9AD35C}"/>
              </a:ext>
            </a:extLst>
          </p:cNvPr>
          <p:cNvSpPr txBox="1"/>
          <p:nvPr/>
        </p:nvSpPr>
        <p:spPr>
          <a:xfrm>
            <a:off x="2013821" y="3035258"/>
            <a:ext cx="2534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Sylfaen" panose="010A0502050306030303" pitchFamily="18" charset="0"/>
              </a:rPr>
              <a:t>выгоду в 16</a:t>
            </a:r>
            <a:r>
              <a:rPr lang="en-US" sz="2800" dirty="0">
                <a:latin typeface="Sylfaen" panose="010A0502050306030303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$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626916-F9DF-4914-9E92-E7FE3FC5E517}"/>
              </a:ext>
            </a:extLst>
          </p:cNvPr>
          <p:cNvCxnSpPr/>
          <p:nvPr/>
        </p:nvCxnSpPr>
        <p:spPr>
          <a:xfrm>
            <a:off x="4957459" y="1949868"/>
            <a:ext cx="0" cy="372968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Merge 13">
            <a:extLst>
              <a:ext uri="{FF2B5EF4-FFF2-40B4-BE49-F238E27FC236}">
                <a16:creationId xmlns:a16="http://schemas.microsoft.com/office/drawing/2014/main" id="{C5D4278E-CF68-4414-AB8C-B771178CC650}"/>
              </a:ext>
            </a:extLst>
          </p:cNvPr>
          <p:cNvSpPr/>
          <p:nvPr/>
        </p:nvSpPr>
        <p:spPr>
          <a:xfrm>
            <a:off x="1053017" y="3825624"/>
            <a:ext cx="2918298" cy="496753"/>
          </a:xfrm>
          <a:prstGeom prst="flowChartMerg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EAEF749-7CF7-4375-B282-575A2D517884}"/>
              </a:ext>
            </a:extLst>
          </p:cNvPr>
          <p:cNvSpPr/>
          <p:nvPr/>
        </p:nvSpPr>
        <p:spPr>
          <a:xfrm>
            <a:off x="535832" y="4412474"/>
            <a:ext cx="4191810" cy="12980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  <a:latin typeface="Sylfaen" panose="010A0502050306030303" pitchFamily="18" charset="0"/>
              </a:rPr>
              <a:t>Эти анализы показывают, что иммунизация – это отличная инвестиция. Сравнительный анализ показывает, что иммунизация является одним из видов  инвестиций в развитие с наиболее выгодным вложением денег</a:t>
            </a:r>
            <a:endParaRPr lang="en-US" sz="14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A0C157-2B4B-47D2-B63D-FE6139ACA2A4}"/>
              </a:ext>
            </a:extLst>
          </p:cNvPr>
          <p:cNvSpPr txBox="1"/>
          <p:nvPr/>
        </p:nvSpPr>
        <p:spPr>
          <a:xfrm>
            <a:off x="5083920" y="1981123"/>
            <a:ext cx="377797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Sylfaen" panose="010A0502050306030303" pitchFamily="18" charset="0"/>
              </a:rPr>
              <a:t>Эти доходы от инвестиций состоят из: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Sylfaen" panose="010A0502050306030303" pitchFamily="18" charset="0"/>
              </a:rPr>
              <a:t>Экономии затрат на лечение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Sylfaen" panose="010A0502050306030303" pitchFamily="18" charset="0"/>
              </a:rPr>
              <a:t>Экономии затрат на обращение за лечением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Sylfaen" panose="010A0502050306030303" pitchFamily="18" charset="0"/>
              </a:rPr>
              <a:t>Предотвращенные потери в виде зарплаты сиделки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Sylfaen" panose="010A0502050306030303" pitchFamily="18" charset="0"/>
              </a:rPr>
              <a:t>Предотвращенные потери с точки зрения производительности по причине болезни и преждевременной смерти </a:t>
            </a:r>
            <a:endParaRPr lang="en-US" sz="1600" dirty="0">
              <a:latin typeface="Sylfaen" panose="010A0502050306030303" pitchFamily="18" charset="0"/>
            </a:endParaRPr>
          </a:p>
          <a:p>
            <a:pPr lvl="1"/>
            <a:endParaRPr lang="en-US" sz="1600" dirty="0">
              <a:latin typeface="Sylfaen" panose="010A0502050306030303" pitchFamily="18" charset="0"/>
            </a:endParaRPr>
          </a:p>
          <a:p>
            <a:r>
              <a:rPr lang="ru-RU" sz="1600" dirty="0">
                <a:latin typeface="Sylfaen" panose="010A0502050306030303" pitchFamily="18" charset="0"/>
              </a:rPr>
              <a:t>Наибольшие выгоды имеются в производительности</a:t>
            </a:r>
            <a:r>
              <a:rPr lang="en-US" sz="1600" dirty="0">
                <a:latin typeface="Sylfaen" panose="010A0502050306030303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CF4F05-CBD7-4D97-8429-DD04A1393A8C}"/>
              </a:ext>
            </a:extLst>
          </p:cNvPr>
          <p:cNvSpPr txBox="1"/>
          <p:nvPr/>
        </p:nvSpPr>
        <p:spPr>
          <a:xfrm>
            <a:off x="1847605" y="6106096"/>
            <a:ext cx="6609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  <a:latin typeface="Sylfaen" panose="010A0502050306030303" pitchFamily="18" charset="0"/>
              </a:rPr>
              <a:t>Источник</a:t>
            </a:r>
            <a:r>
              <a:rPr lang="en-US" sz="1200" dirty="0">
                <a:solidFill>
                  <a:srgbClr val="FF0000"/>
                </a:solidFill>
                <a:latin typeface="Sylfaen" panose="010A0502050306030303" pitchFamily="18" charset="0"/>
              </a:rPr>
              <a:t>:  Sachi et al. Return on Investment from Childhood Immunizations in Low- and Middle- </a:t>
            </a:r>
          </a:p>
          <a:p>
            <a:r>
              <a:rPr lang="en-US" sz="1200" dirty="0">
                <a:solidFill>
                  <a:srgbClr val="FF0000"/>
                </a:solidFill>
                <a:latin typeface="Sylfaen" panose="010A0502050306030303" pitchFamily="18" charset="0"/>
              </a:rPr>
              <a:t>Income Countries, 2011-20, Health Affairs, February 2016.</a:t>
            </a:r>
          </a:p>
        </p:txBody>
      </p:sp>
      <p:sp>
        <p:nvSpPr>
          <p:cNvPr id="17" name="Star: 6 Points 16">
            <a:extLst>
              <a:ext uri="{FF2B5EF4-FFF2-40B4-BE49-F238E27FC236}">
                <a16:creationId xmlns:a16="http://schemas.microsoft.com/office/drawing/2014/main" id="{3B79315A-4E3D-40FE-929A-C675C2918281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20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6254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39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E94E2-470C-4A7D-9CB1-8B37CF0B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#2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Иммунизация усиливает перспективы образования и когнитивное развитие детей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9FD14-771E-4073-9004-1C04AA2C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2192"/>
            <a:ext cx="8229600" cy="41052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Растущий объем доказательств показывает, что</a:t>
            </a:r>
            <a:r>
              <a:rPr lang="en-US" dirty="0"/>
              <a:t>:</a:t>
            </a:r>
          </a:p>
          <a:p>
            <a:r>
              <a:rPr lang="ru-RU" dirty="0"/>
              <a:t>Иммунизированные дети меньше пропускают школу</a:t>
            </a:r>
            <a:endParaRPr lang="en-US" dirty="0"/>
          </a:p>
          <a:p>
            <a:r>
              <a:rPr lang="ru-RU" dirty="0"/>
              <a:t>Повторяющиеся инфекции, предупреждаемые вакцинацией, могут привести к задержке начала обучения детей в школе, замедлению их физического развития и нарушению их когнитивного развития.</a:t>
            </a:r>
            <a:endParaRPr lang="en-US" dirty="0"/>
          </a:p>
          <a:p>
            <a:r>
              <a:rPr lang="ru-RU" dirty="0"/>
              <a:t>Некоторые инфекции, предотвращаемые вакцинацией, могут привести к длительным нарушениям слуха, психо-социальным и неврологическим расстройствам.</a:t>
            </a:r>
            <a:endParaRPr lang="en-US" dirty="0"/>
          </a:p>
          <a:p>
            <a:r>
              <a:rPr lang="ru-RU" dirty="0"/>
              <a:t>Дети, вакцинированные вакциной против кори, набирают большее количество баллов, чем невакцинированные дети.</a:t>
            </a:r>
            <a:endParaRPr lang="en-US" dirty="0"/>
          </a:p>
          <a:p>
            <a:r>
              <a:rPr lang="ru-RU" dirty="0"/>
              <a:t>Дети, матери которых получили прививку от столбняка во время беременности, имели более высокий уровень образования, чем те, матери которых не получили ее.</a:t>
            </a:r>
          </a:p>
          <a:p>
            <a:endParaRPr lang="en-US" dirty="0"/>
          </a:p>
          <a:p>
            <a:pPr marL="0" indent="0">
              <a:buNone/>
            </a:pPr>
            <a:r>
              <a:rPr lang="ru-RU" sz="1500" dirty="0"/>
              <a:t>Дополнительную информацию смотрите на сайте</a:t>
            </a:r>
            <a:r>
              <a:rPr lang="en-US" sz="1500" dirty="0"/>
              <a:t>: </a:t>
            </a:r>
            <a:r>
              <a:rPr lang="en-US" sz="1700" u="sng" dirty="0">
                <a:hlinkClick r:id="rId3"/>
              </a:rPr>
              <a:t>https://immunizationevidence.org/</a:t>
            </a:r>
            <a:r>
              <a:rPr lang="en-US" sz="1700" u="sng" dirty="0"/>
              <a:t> </a:t>
            </a:r>
            <a:endParaRPr lang="en-US" sz="1500" u="sng" dirty="0">
              <a:highlight>
                <a:srgbClr val="FFFF00"/>
              </a:highligh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FCD9D-9A5B-401C-B423-0E402A151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5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B4FB54F7-6BE9-480A-8E42-2900882893C7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600486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E94E2-470C-4A7D-9CB1-8B37CF0B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повторение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Иммунизация усиливает перспективы образования и когнитивное развитие детей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FCD9D-9A5B-401C-B423-0E402A151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6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B4FB54F7-6BE9-480A-8E42-2900882893C7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Key Message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8FE341-62BB-4D3D-B6B2-BF11142C2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06" y="1473683"/>
            <a:ext cx="6733619" cy="44491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E22EF5-FDA2-45C2-8916-6C1C976F1BB9}"/>
              </a:ext>
            </a:extLst>
          </p:cNvPr>
          <p:cNvSpPr txBox="1"/>
          <p:nvPr/>
        </p:nvSpPr>
        <p:spPr>
          <a:xfrm>
            <a:off x="1285462" y="1727938"/>
            <a:ext cx="6228522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Иммунизация, школьное образование и перспективы на будущее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D335E0-874A-4822-8442-111F2F5670AF}"/>
              </a:ext>
            </a:extLst>
          </p:cNvPr>
          <p:cNvSpPr txBox="1"/>
          <p:nvPr/>
        </p:nvSpPr>
        <p:spPr>
          <a:xfrm>
            <a:off x="1418034" y="2276009"/>
            <a:ext cx="2835965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B0F0"/>
                </a:solidFill>
              </a:rPr>
              <a:t>Вакциноуправляемые детские инфекционные заболевания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6F6CBA-9D5A-43B1-80CC-4A1AD986EC2B}"/>
              </a:ext>
            </a:extLst>
          </p:cNvPr>
          <p:cNvSpPr txBox="1"/>
          <p:nvPr/>
        </p:nvSpPr>
        <p:spPr>
          <a:xfrm>
            <a:off x="1383475" y="2789342"/>
            <a:ext cx="124045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2"/>
                </a:solidFill>
              </a:rPr>
              <a:t>Пропущенные дни</a:t>
            </a: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ru-RU" sz="1200" dirty="0">
                <a:solidFill>
                  <a:schemeClr val="accent2"/>
                </a:solidFill>
              </a:rPr>
              <a:t>в школе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3E6B8D-24B6-4B3B-9931-2D9513A6E5D7}"/>
              </a:ext>
            </a:extLst>
          </p:cNvPr>
          <p:cNvSpPr txBox="1"/>
          <p:nvPr/>
        </p:nvSpPr>
        <p:spPr>
          <a:xfrm>
            <a:off x="2769704" y="2799247"/>
            <a:ext cx="2170786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accent2"/>
                </a:solidFill>
              </a:rPr>
              <a:t>Отрицательное воздействие на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E860A0-E76B-4C4C-9C16-F43BF6EAE676}"/>
              </a:ext>
            </a:extLst>
          </p:cNvPr>
          <p:cNvSpPr txBox="1"/>
          <p:nvPr/>
        </p:nvSpPr>
        <p:spPr>
          <a:xfrm>
            <a:off x="1285462" y="3935896"/>
            <a:ext cx="1245704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accent2"/>
                </a:solidFill>
              </a:rPr>
              <a:t>Задержке начала обучения детей в школе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C97741-BC06-4E92-B02F-C332A7E4924D}"/>
              </a:ext>
            </a:extLst>
          </p:cNvPr>
          <p:cNvSpPr txBox="1"/>
          <p:nvPr/>
        </p:nvSpPr>
        <p:spPr>
          <a:xfrm>
            <a:off x="2623931" y="3935895"/>
            <a:ext cx="1948070" cy="5078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accent2"/>
                </a:solidFill>
              </a:rPr>
              <a:t>Долгосрочные нарушения здоровья, влияющие на образование </a:t>
            </a:r>
            <a:endParaRPr lang="en-US" sz="900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47D188-43E0-42E9-917B-96E555E92435}"/>
              </a:ext>
            </a:extLst>
          </p:cNvPr>
          <p:cNvSpPr txBox="1"/>
          <p:nvPr/>
        </p:nvSpPr>
        <p:spPr>
          <a:xfrm>
            <a:off x="2558219" y="3661848"/>
            <a:ext cx="754825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accent2"/>
                </a:solidFill>
              </a:rPr>
              <a:t>Рост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9B253A-7383-4F2F-AADE-C0C5F6429B2A}"/>
              </a:ext>
            </a:extLst>
          </p:cNvPr>
          <p:cNvSpPr txBox="1"/>
          <p:nvPr/>
        </p:nvSpPr>
        <p:spPr>
          <a:xfrm>
            <a:off x="3313044" y="3622165"/>
            <a:ext cx="1020417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accent2"/>
                </a:solidFill>
              </a:rPr>
              <a:t>Когнитивность</a:t>
            </a:r>
            <a:endParaRPr lang="en-US" sz="900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AC3BD6-1050-40BD-BC01-086397B4E5FD}"/>
              </a:ext>
            </a:extLst>
          </p:cNvPr>
          <p:cNvSpPr txBox="1"/>
          <p:nvPr/>
        </p:nvSpPr>
        <p:spPr>
          <a:xfrm>
            <a:off x="4717774" y="4022684"/>
            <a:ext cx="119269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2"/>
                </a:solidFill>
              </a:rPr>
              <a:t>Низкий уровень образования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BCA722-AFBB-405A-A4D4-2FC69229616E}"/>
              </a:ext>
            </a:extLst>
          </p:cNvPr>
          <p:cNvSpPr txBox="1"/>
          <p:nvPr/>
        </p:nvSpPr>
        <p:spPr>
          <a:xfrm>
            <a:off x="4762781" y="3112508"/>
            <a:ext cx="114768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Более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CE4B15-F5DB-456F-89AE-0EBDC157BA3B}"/>
              </a:ext>
            </a:extLst>
          </p:cNvPr>
          <p:cNvSpPr txBox="1"/>
          <p:nvPr/>
        </p:nvSpPr>
        <p:spPr>
          <a:xfrm>
            <a:off x="6154258" y="2928731"/>
            <a:ext cx="114768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Более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D3C573-B280-4A15-811B-B075BBD342CB}"/>
              </a:ext>
            </a:extLst>
          </p:cNvPr>
          <p:cNvSpPr txBox="1"/>
          <p:nvPr/>
        </p:nvSpPr>
        <p:spPr>
          <a:xfrm>
            <a:off x="6268280" y="3807278"/>
            <a:ext cx="1245703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2"/>
                </a:solidFill>
              </a:rPr>
              <a:t>Низкий потенциал заработка в будущем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B6E5CB-FEA9-4946-9B6D-2EE505539A53}"/>
              </a:ext>
            </a:extLst>
          </p:cNvPr>
          <p:cNvSpPr txBox="1"/>
          <p:nvPr/>
        </p:nvSpPr>
        <p:spPr>
          <a:xfrm>
            <a:off x="2279374" y="4915835"/>
            <a:ext cx="2054087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2"/>
                </a:solidFill>
              </a:rPr>
              <a:t>Неврологические расстройства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50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E94E2-470C-4A7D-9CB1-8B37CF0BF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5105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здоровья и образования детей в результате иммунизации → больше доходов и продуктивности во взрослом возрасте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9FD14-771E-4073-9004-1C04AA2C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6176"/>
            <a:ext cx="8229600" cy="4105247"/>
          </a:xfrm>
        </p:spPr>
        <p:txBody>
          <a:bodyPr>
            <a:normAutofit/>
          </a:bodyPr>
          <a:lstStyle/>
          <a:p>
            <a:r>
              <a:rPr lang="ru-RU" sz="1600" dirty="0"/>
              <a:t>По оценкам Всемирного банка, в Африке дополнительный год обучения в школе обуславливает 12,4% будущих доходов взрослого населения</a:t>
            </a:r>
            <a:endParaRPr lang="en-US" sz="1600" dirty="0"/>
          </a:p>
          <a:p>
            <a:r>
              <a:rPr lang="ru-RU" sz="1600" dirty="0">
                <a:solidFill>
                  <a:schemeClr val="tx1"/>
                </a:solidFill>
              </a:rPr>
              <a:t>Уровень отдачи </a:t>
            </a:r>
            <a:r>
              <a:rPr lang="ru-RU" sz="1600" dirty="0"/>
              <a:t>наиболее высок в странах с низким и средним уровнем дохода</a:t>
            </a:r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FCD9D-9A5B-401C-B423-0E402A151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7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B4FB54F7-6BE9-480A-8E42-2900882893C7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Key Message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9148A1-9DD2-40F0-A3EC-C6FEF9203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697" y="2544691"/>
            <a:ext cx="5695306" cy="35435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437C6F3-0D3F-4005-A82A-233D0A69E3C6}"/>
              </a:ext>
            </a:extLst>
          </p:cNvPr>
          <p:cNvSpPr txBox="1"/>
          <p:nvPr/>
        </p:nvSpPr>
        <p:spPr>
          <a:xfrm>
            <a:off x="1590260" y="2676940"/>
            <a:ext cx="5380383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</a:rPr>
              <a:t>Иммунизация, школьное образование и перспективы на будущее</a:t>
            </a:r>
            <a:endParaRPr lang="en-US" sz="1500" dirty="0">
              <a:solidFill>
                <a:schemeClr val="bg1"/>
              </a:solidFill>
            </a:endParaRPr>
          </a:p>
          <a:p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1A0037-0618-4AF9-A60F-414CEFE32CA2}"/>
              </a:ext>
            </a:extLst>
          </p:cNvPr>
          <p:cNvSpPr txBox="1"/>
          <p:nvPr/>
        </p:nvSpPr>
        <p:spPr>
          <a:xfrm>
            <a:off x="1643269" y="3177264"/>
            <a:ext cx="5327374" cy="584775"/>
          </a:xfrm>
          <a:prstGeom prst="rect">
            <a:avLst/>
          </a:prstGeom>
          <a:solidFill>
            <a:srgbClr val="2E3232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B0F0"/>
                </a:solidFill>
              </a:rPr>
              <a:t>Иммунизация предотвращает детские инфекции и создает условия для следующего: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66718C-0ACA-471F-A890-FDECDCE47D02}"/>
              </a:ext>
            </a:extLst>
          </p:cNvPr>
          <p:cNvSpPr txBox="1"/>
          <p:nvPr/>
        </p:nvSpPr>
        <p:spPr>
          <a:xfrm>
            <a:off x="1643270" y="4399343"/>
            <a:ext cx="1298714" cy="646331"/>
          </a:xfrm>
          <a:prstGeom prst="rect">
            <a:avLst/>
          </a:prstGeom>
          <a:solidFill>
            <a:srgbClr val="2E3232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Рост и развитие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59CB63-E132-45EA-8990-40FF3F1A5C84}"/>
              </a:ext>
            </a:extLst>
          </p:cNvPr>
          <p:cNvSpPr txBox="1"/>
          <p:nvPr/>
        </p:nvSpPr>
        <p:spPr>
          <a:xfrm>
            <a:off x="5216729" y="4054426"/>
            <a:ext cx="1537252" cy="523220"/>
          </a:xfrm>
          <a:prstGeom prst="rect">
            <a:avLst/>
          </a:prstGeom>
          <a:solidFill>
            <a:srgbClr val="2E3232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2"/>
                </a:solidFill>
              </a:rPr>
              <a:t>Будущие доходы и продуктивность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988428-981A-4CF7-A056-116F3F216BB5}"/>
              </a:ext>
            </a:extLst>
          </p:cNvPr>
          <p:cNvSpPr txBox="1"/>
          <p:nvPr/>
        </p:nvSpPr>
        <p:spPr>
          <a:xfrm>
            <a:off x="2460259" y="3762039"/>
            <a:ext cx="172742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2"/>
                </a:solidFill>
              </a:rPr>
              <a:t>Достижения в образовании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9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E3B2-57DC-48C8-A36E-34785FD8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28586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Sylfaen" panose="010A0502050306030303" pitchFamily="18" charset="0"/>
              </a:rPr>
              <a:t>Сильные программы иммунизации являются платформой для обеспечения готовности к пандемии (1/2)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E251D-2805-4D85-9BDD-32477F46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8348"/>
            <a:ext cx="8229600" cy="4675007"/>
          </a:xfrm>
        </p:spPr>
        <p:txBody>
          <a:bodyPr>
            <a:norm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Крупные вспышки болезней могут нанести серьезный вред экономике и замедлить рост, подрывая торговлю, туризм, производство, транспорт.</a:t>
            </a:r>
          </a:p>
          <a:p>
            <a:endParaRPr lang="ru-RU" sz="14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Эпидемия SARS 2003 года, возможно, стоила Гонконгу более 1% своего ВВП в том году. *</a:t>
            </a:r>
          </a:p>
          <a:p>
            <a:pPr marL="0" indent="0">
              <a:buNone/>
            </a:pPr>
            <a:endParaRPr lang="en-US" sz="16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Иммунизация может непосредственно предотвратить вспышки некоторых заболеваний, включая желтую лихорадку, холеру, менингит, корь и японский энцефалит, против которых уже существуют вакцины. 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8E1FE-CBC3-404C-858B-E582E2347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8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9F90B-08AA-4A92-845D-50A3A6BD3F81}"/>
              </a:ext>
            </a:extLst>
          </p:cNvPr>
          <p:cNvSpPr txBox="1"/>
          <p:nvPr/>
        </p:nvSpPr>
        <p:spPr>
          <a:xfrm>
            <a:off x="457200" y="4949591"/>
            <a:ext cx="8339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Sylfaen" panose="010A0502050306030303" pitchFamily="18" charset="0"/>
              </a:rPr>
              <a:t>*</a:t>
            </a:r>
            <a:r>
              <a:rPr lang="en-US" sz="1400" i="1" dirty="0" err="1">
                <a:latin typeface="Sylfaen" panose="010A0502050306030303" pitchFamily="18" charset="0"/>
              </a:rPr>
              <a:t>Brahmbhatt</a:t>
            </a:r>
            <a:r>
              <a:rPr lang="en-US" sz="1400" i="1" dirty="0">
                <a:latin typeface="Sylfaen" panose="010A0502050306030303" pitchFamily="18" charset="0"/>
              </a:rPr>
              <a:t>, Milan; Dutta, Arindam. 2008. On SARS Type Economic Effects During Infectious Disease Outbreaks. Policy Research Working Paper; No. 4466. World Bank, Washington, DC. © World Bank. </a:t>
            </a:r>
            <a:r>
              <a:rPr lang="en-US" sz="1400" i="1" dirty="0">
                <a:latin typeface="Sylfaen" panose="010A0502050306030303" pitchFamily="18" charset="0"/>
                <a:hlinkClick r:id="rId2"/>
              </a:rPr>
              <a:t>https://openknowledge.worldbank.org/handle/10986/6440</a:t>
            </a:r>
            <a:r>
              <a:rPr lang="ru-RU" sz="1400" i="1" dirty="0">
                <a:latin typeface="Sylfaen" panose="010A0502050306030303" pitchFamily="18" charset="0"/>
              </a:rPr>
              <a:t> </a:t>
            </a:r>
            <a:endParaRPr lang="en-US" sz="1400" dirty="0">
              <a:latin typeface="Sylfaen" panose="010A0502050306030303" pitchFamily="18" charset="0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7AEBFEAA-FEC2-4B41-BD4C-4A54195CF817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016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467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E3B2-57DC-48C8-A36E-34785FD8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09168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Sylfaen" panose="010A0502050306030303" pitchFamily="18" charset="0"/>
              </a:rPr>
              <a:t>Сильные программы иммунизации являются платформой для обеспечения готовности к пандемии </a:t>
            </a:r>
            <a:r>
              <a:rPr lang="en-US" dirty="0">
                <a:latin typeface="Sylfaen" panose="010A0502050306030303" pitchFamily="18" charset="0"/>
              </a:rPr>
              <a:t>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E251D-2805-4D85-9BDD-32477F46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12576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Sylfaen" panose="010A0502050306030303" pitchFamily="18" charset="0"/>
              </a:rPr>
              <a:t>Сильные программы иммунизации позволяют странам быстро реагировать, когда станут доступными новые вакцины против дополнительных вспышек заболеваний.</a:t>
            </a:r>
            <a:endParaRPr lang="en-US" dirty="0">
              <a:latin typeface="Sylfaen" panose="010A0502050306030303" pitchFamily="18" charset="0"/>
            </a:endParaRPr>
          </a:p>
          <a:p>
            <a:endParaRPr lang="en-US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Вакцины разрабатываются против </a:t>
            </a:r>
            <a:r>
              <a:rPr lang="ru-RU" dirty="0" err="1">
                <a:latin typeface="Sylfaen" panose="010A0502050306030303" pitchFamily="18" charset="0"/>
              </a:rPr>
              <a:t>Эбола</a:t>
            </a:r>
            <a:r>
              <a:rPr lang="ru-RU" dirty="0">
                <a:latin typeface="Sylfaen" panose="010A0502050306030303" pitchFamily="18" charset="0"/>
              </a:rPr>
              <a:t>, </a:t>
            </a:r>
            <a:r>
              <a:rPr lang="ru-RU" dirty="0" err="1">
                <a:latin typeface="Sylfaen" panose="010A0502050306030303" pitchFamily="18" charset="0"/>
              </a:rPr>
              <a:t>Зика</a:t>
            </a:r>
            <a:r>
              <a:rPr lang="ru-RU" dirty="0">
                <a:latin typeface="Sylfaen" panose="010A0502050306030303" pitchFamily="18" charset="0"/>
              </a:rPr>
              <a:t> и ряда других потенциальных эпидемических заболеваний</a:t>
            </a:r>
          </a:p>
          <a:p>
            <a:endParaRPr lang="ru-RU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Сильные программы иммунизации могут помочь странам реагировать на вспышки другими способами, даже на вспышки болезней, для которых нет вакцин. </a:t>
            </a:r>
            <a:r>
              <a:rPr lang="en-US" dirty="0">
                <a:latin typeface="Sylfaen" panose="010A0502050306030303" pitchFamily="18" charset="0"/>
              </a:rPr>
              <a:t> </a:t>
            </a:r>
          </a:p>
          <a:p>
            <a:endParaRPr lang="en-US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Например, инфраструктура полиомиелита в Нигерии помогла предотвратить серьезную вспышку вируса </a:t>
            </a:r>
            <a:r>
              <a:rPr lang="ru-RU" dirty="0" err="1">
                <a:latin typeface="Sylfaen" panose="010A0502050306030303" pitchFamily="18" charset="0"/>
              </a:rPr>
              <a:t>Эбола</a:t>
            </a:r>
            <a:r>
              <a:rPr lang="ru-RU" dirty="0">
                <a:latin typeface="Sylfaen" panose="010A0502050306030303" pitchFamily="18" charset="0"/>
              </a:rPr>
              <a:t> в 2014 году.</a:t>
            </a:r>
            <a:endParaRPr lang="en-US" dirty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8E1FE-CBC3-404C-858B-E582E2347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 dirty="0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9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B7AD3830-933B-4411-B370-D7D79ECFBF8C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016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957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4D_StandardTemplate_MAC">
  <a:themeElements>
    <a:clrScheme name="LNCT Theme">
      <a:dk1>
        <a:srgbClr val="313231"/>
      </a:dk1>
      <a:lt1>
        <a:srgbClr val="F7F7F7"/>
      </a:lt1>
      <a:dk2>
        <a:srgbClr val="BFBFBF"/>
      </a:dk2>
      <a:lt2>
        <a:srgbClr val="FFFFFF"/>
      </a:lt2>
      <a:accent1>
        <a:srgbClr val="A80A4B"/>
      </a:accent1>
      <a:accent2>
        <a:srgbClr val="E47D25"/>
      </a:accent2>
      <a:accent3>
        <a:srgbClr val="636466"/>
      </a:accent3>
      <a:accent4>
        <a:srgbClr val="313231"/>
      </a:accent4>
      <a:accent5>
        <a:srgbClr val="FC000B"/>
      </a:accent5>
      <a:accent6>
        <a:srgbClr val="BDC5C7"/>
      </a:accent6>
      <a:hlink>
        <a:srgbClr val="E47D25"/>
      </a:hlink>
      <a:folHlink>
        <a:srgbClr val="A75E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-Author xmlns="2af4539b-39f3-4771-ac1a-16de5a20c394">
      <UserInfo>
        <DisplayName/>
        <AccountId xsi:nil="true"/>
        <AccountType/>
      </UserInfo>
    </OW-Author>
    <OW-BriefDescription xmlns="2af4539b-39f3-4771-ac1a-16de5a20c394" xsi:nil="true"/>
    <kd16009dc51444af92aa78db77815af5 xmlns="2af4539b-39f3-4771-ac1a-16de5a20c394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d8600aaf-13ee-4a11-996f-f272b3ac4916</TermId>
        </TermInfo>
      </Terms>
    </kd16009dc51444af92aa78db77815af5>
    <TaxCatchAll xmlns="2af4539b-39f3-4771-ac1a-16de5a20c394">
      <Value>270</Value>
    </TaxCatchAll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W-Document" ma:contentTypeID="0x010100C4C8B401AAE50B4896808F1C5415D9AD007C27743072DFDD458C10732A45EA6922" ma:contentTypeVersion="18" ma:contentTypeDescription="Create a new document." ma:contentTypeScope="" ma:versionID="c6561534dfdc9b7886528db40cafc27d">
  <xsd:schema xmlns:xsd="http://www.w3.org/2001/XMLSchema" xmlns:xs="http://www.w3.org/2001/XMLSchema" xmlns:p="http://schemas.microsoft.com/office/2006/metadata/properties" xmlns:ns1="http://schemas.microsoft.com/sharepoint/v3" xmlns:ns2="2af4539b-39f3-4771-ac1a-16de5a20c394" xmlns:ns3="768c69c3-fa35-427a-bd39-62ed8a1a923f" targetNamespace="http://schemas.microsoft.com/office/2006/metadata/properties" ma:root="true" ma:fieldsID="79f9ffad7407983900b851270c6c0e65" ns1:_="" ns2:_="" ns3:_="">
    <xsd:import namespace="http://schemas.microsoft.com/sharepoint/v3"/>
    <xsd:import namespace="2af4539b-39f3-4771-ac1a-16de5a20c394"/>
    <xsd:import namespace="768c69c3-fa35-427a-bd39-62ed8a1a923f"/>
    <xsd:element name="properties">
      <xsd:complexType>
        <xsd:sequence>
          <xsd:element name="documentManagement">
            <xsd:complexType>
              <xsd:all>
                <xsd:element ref="ns2:kd16009dc51444af92aa78db77815af5" minOccurs="0"/>
                <xsd:element ref="ns2:TaxCatchAll" minOccurs="0"/>
                <xsd:element ref="ns2:TaxCatchAllLabel" minOccurs="0"/>
                <xsd:element ref="ns2:OW-Author" minOccurs="0"/>
                <xsd:element ref="ns2:OW-BriefDescrip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4539b-39f3-4771-ac1a-16de5a20c394" elementFormDefault="qualified">
    <xsd:import namespace="http://schemas.microsoft.com/office/2006/documentManagement/types"/>
    <xsd:import namespace="http://schemas.microsoft.com/office/infopath/2007/PartnerControls"/>
    <xsd:element name="kd16009dc51444af92aa78db77815af5" ma:index="8" nillable="true" ma:taxonomy="true" ma:internalName="kd16009dc51444af92aa78db77815af5" ma:taxonomyFieldName="OW_x002d_Topics" ma:displayName="OW-Topics" ma:default="" ma:fieldId="{4d16009d-c514-44af-92aa-78db77815af5}" ma:taxonomyMulti="true" ma:sspId="99a65aa6-ac8d-46e4-9aa8-b40f8e8101fc" ma:termSetId="15945777-b729-482b-84e6-b6df0cc2b1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2858f98-1365-490f-9ce0-cc7840cd00c3}" ma:internalName="TaxCatchAll" ma:showField="CatchAllData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2858f98-1365-490f-9ce0-cc7840cd00c3}" ma:internalName="TaxCatchAllLabel" ma:readOnly="true" ma:showField="CatchAllDataLabel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W-Author" ma:index="12" nillable="true" ma:displayName="OW-Author" ma:list="UserInfo" ma:SharePointGroup="0" ma:internalName="OW_x002d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W-BriefDescription" ma:index="13" nillable="true" ma:displayName="OW-Brief Description" ma:internalName="OW_x002d_BriefDescription">
      <xsd:simpleType>
        <xsd:restriction base="dms:Note">
          <xsd:maxLength value="255"/>
        </xsd:restriction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c69c3-fa35-427a-bd39-62ed8a1a92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8F70BE-E4CC-4D73-8BA0-08FE658F0A94}">
  <ds:schemaRefs>
    <ds:schemaRef ds:uri="http://schemas.microsoft.com/office/2006/metadata/properties"/>
    <ds:schemaRef ds:uri="http://schemas.microsoft.com/office/infopath/2007/PartnerControls"/>
    <ds:schemaRef ds:uri="2af4539b-39f3-4771-ac1a-16de5a20c394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22DF4FB-3862-44CE-9A6B-693D610474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1A1FAB-7B0F-4229-A836-FC181479C4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af4539b-39f3-4771-ac1a-16de5a20c394"/>
    <ds:schemaRef ds:uri="768c69c3-fa35-427a-bd39-62ed8a1a92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18411</TotalTime>
  <Words>1038</Words>
  <Application>Microsoft Office PowerPoint</Application>
  <PresentationFormat>On-screen Show (4:3)</PresentationFormat>
  <Paragraphs>134</Paragraphs>
  <Slides>11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Museo Sans 300</vt:lpstr>
      <vt:lpstr>Museo Slab 300</vt:lpstr>
      <vt:lpstr>Sylfaen</vt:lpstr>
      <vt:lpstr>Times New Roman</vt:lpstr>
      <vt:lpstr>Wingdings</vt:lpstr>
      <vt:lpstr>R4D_StandardTemplate_MAC</vt:lpstr>
      <vt:lpstr>think-cell Slide</vt:lpstr>
      <vt:lpstr>Обоснование необходимости инвестирования в иммунизацию</vt:lpstr>
      <vt:lpstr>Назначение презентации</vt:lpstr>
      <vt:lpstr>Почему иммунизация является важной инвестицией?</vt:lpstr>
      <vt:lpstr>Иммунизация приносит большие экономические выгоды</vt:lpstr>
      <vt:lpstr>#2 Иммунизация усиливает перспективы образования и когнитивное развитие детей</vt:lpstr>
      <vt:lpstr>Краткое повторение: Иммунизация усиливает перспективы образования и когнитивное развитие детей</vt:lpstr>
      <vt:lpstr>Улучшение здоровья и образования детей в результате иммунизации → больше доходов и продуктивности во взрослом возрасте</vt:lpstr>
      <vt:lpstr>Сильные программы иммунизации являются платформой для обеспечения готовности к пандемии (1/2)</vt:lpstr>
      <vt:lpstr>Сильные программы иммунизации являются платформой для обеспечения готовности к пандемии (2/2)</vt:lpstr>
      <vt:lpstr>Использование данных для демонстрации того, что иммунизация в вашей стране дает очевидные экономические результаты (и что многое еще нужно сделать)</vt:lpstr>
      <vt:lpstr>Проект VoICE является отличным источником информации о значении иммунизации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R4D PowerPoint Template</dc:title>
  <dc:creator>R4D17</dc:creator>
  <cp:lastModifiedBy>Christina Shaw</cp:lastModifiedBy>
  <cp:revision>352</cp:revision>
  <cp:lastPrinted>2018-04-16T21:25:53Z</cp:lastPrinted>
  <dcterms:created xsi:type="dcterms:W3CDTF">2013-09-25T20:04:22Z</dcterms:created>
  <dcterms:modified xsi:type="dcterms:W3CDTF">2020-04-01T16:42:53Z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0x010100C4C8B401AAE50B4896808F1C5415D9AD007C27743072DFDD458C10732A45EA6922</vt:lpwstr>
  </property>
  <property fmtid="{D5CDD505-2E9C-101B-9397-08002B2CF9AE}" pid="3" name="OW-Topics">
    <vt:lpwstr>270;#Communications|d8600aaf-13ee-4a11-996f-f272b3ac4916</vt:lpwstr>
  </property>
</Properties>
</file>