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 snapToObjects="1">
      <p:cViewPr varScale="1">
        <p:scale>
          <a:sx n="73" d="100"/>
          <a:sy n="73" d="100"/>
        </p:scale>
        <p:origin x="183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A8BE57D-2651-4497-8529-1C628203DFEB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440" cy="4466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3850560" y="9428760"/>
            <a:ext cx="2944800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9CD14E-1D4D-4B9D-A4BC-97D4AE19CB23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14"/>
          <a:stretch/>
        </p:blipFill>
        <p:spPr>
          <a:xfrm>
            <a:off x="360" y="0"/>
            <a:ext cx="360" cy="36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-52920" y="1775160"/>
            <a:ext cx="12800880" cy="8060400"/>
          </a:xfrm>
          <a:prstGeom prst="rect">
            <a:avLst/>
          </a:prstGeom>
          <a:solidFill>
            <a:srgbClr val="E5E5E5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57600" y="6261120"/>
            <a:ext cx="8346600" cy="271836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90" name="CustomShape 3"/>
          <p:cNvSpPr/>
          <p:nvPr/>
        </p:nvSpPr>
        <p:spPr>
          <a:xfrm>
            <a:off x="2563920" y="6282360"/>
            <a:ext cx="2866320" cy="2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IV. Основные проблемы</a:t>
            </a:r>
            <a:endParaRPr lang="en-US" sz="1700" b="0" strike="noStrike" spc="-1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0" y="0"/>
            <a:ext cx="12800880" cy="1577520"/>
          </a:xfrm>
          <a:prstGeom prst="rect">
            <a:avLst/>
          </a:prstGeom>
          <a:solidFill>
            <a:srgbClr val="143642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2" name="CustomShape 5"/>
          <p:cNvSpPr/>
          <p:nvPr/>
        </p:nvSpPr>
        <p:spPr>
          <a:xfrm>
            <a:off x="199800" y="201240"/>
            <a:ext cx="12125880" cy="116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1749"/>
              </a:spcBef>
              <a:spcAft>
                <a:spcPts val="176"/>
              </a:spcAft>
            </a:pPr>
            <a:r>
              <a:rPr lang="en-US" sz="35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Республика Армения</a:t>
            </a:r>
            <a:endParaRPr lang="en-US" sz="35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76"/>
              </a:spcAft>
            </a:pPr>
            <a:r>
              <a:rPr lang="en-US" sz="21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Семинар по закупкам вакцин</a:t>
            </a:r>
            <a:endParaRPr lang="en-US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600" b="1" i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Тбилиси, Апрель, 2019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3" name="Line 6"/>
          <p:cNvSpPr/>
          <p:nvPr/>
        </p:nvSpPr>
        <p:spPr>
          <a:xfrm>
            <a:off x="0" y="1574280"/>
            <a:ext cx="12801600" cy="13320"/>
          </a:xfrm>
          <a:prstGeom prst="line">
            <a:avLst/>
          </a:prstGeom>
          <a:ln w="190440">
            <a:solidFill>
              <a:srgbClr val="E47D2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CustomShape 7"/>
          <p:cNvSpPr/>
          <p:nvPr/>
        </p:nvSpPr>
        <p:spPr>
          <a:xfrm>
            <a:off x="8577360" y="1715400"/>
            <a:ext cx="4048920" cy="4421160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8"/>
          <p:cNvSpPr/>
          <p:nvPr/>
        </p:nvSpPr>
        <p:spPr>
          <a:xfrm>
            <a:off x="8577360" y="1851480"/>
            <a:ext cx="4048920" cy="2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III. Закупка вакцин на практике</a:t>
            </a:r>
            <a:endParaRPr lang="en-US" sz="1700" b="0" strike="noStrike" spc="-1">
              <a:latin typeface="Arial"/>
            </a:endParaRPr>
          </a:p>
        </p:txBody>
      </p:sp>
      <p:pic>
        <p:nvPicPr>
          <p:cNvPr id="96" name="Picture 69"/>
          <p:cNvPicPr/>
          <p:nvPr/>
        </p:nvPicPr>
        <p:blipFill>
          <a:blip r:embed="rId3"/>
          <a:stretch/>
        </p:blipFill>
        <p:spPr>
          <a:xfrm>
            <a:off x="2930400" y="9193320"/>
            <a:ext cx="1373040" cy="525960"/>
          </a:xfrm>
          <a:prstGeom prst="rect">
            <a:avLst/>
          </a:prstGeom>
          <a:ln>
            <a:noFill/>
          </a:ln>
        </p:spPr>
      </p:pic>
      <p:pic>
        <p:nvPicPr>
          <p:cNvPr id="97" name="Picture 71"/>
          <p:cNvPicPr/>
          <p:nvPr/>
        </p:nvPicPr>
        <p:blipFill>
          <a:blip r:embed="rId4"/>
          <a:stretch/>
        </p:blipFill>
        <p:spPr>
          <a:xfrm>
            <a:off x="-11520" y="9241200"/>
            <a:ext cx="2066040" cy="430200"/>
          </a:xfrm>
          <a:prstGeom prst="rect">
            <a:avLst/>
          </a:prstGeom>
          <a:ln>
            <a:noFill/>
          </a:ln>
        </p:spPr>
      </p:pic>
      <p:grpSp>
        <p:nvGrpSpPr>
          <p:cNvPr id="99" name="Group 9"/>
          <p:cNvGrpSpPr/>
          <p:nvPr/>
        </p:nvGrpSpPr>
        <p:grpSpPr>
          <a:xfrm>
            <a:off x="3807900" y="1790640"/>
            <a:ext cx="4694400" cy="4391640"/>
            <a:chOff x="3768106" y="1790640"/>
            <a:chExt cx="4736152" cy="4391640"/>
          </a:xfrm>
        </p:grpSpPr>
        <p:sp>
          <p:nvSpPr>
            <p:cNvPr id="100" name="CustomShape 10"/>
            <p:cNvSpPr/>
            <p:nvPr/>
          </p:nvSpPr>
          <p:spPr>
            <a:xfrm>
              <a:off x="3768106" y="1790640"/>
              <a:ext cx="4736152" cy="4391640"/>
            </a:xfrm>
            <a:prstGeom prst="roundRect">
              <a:avLst>
                <a:gd name="adj" fmla="val 3882"/>
              </a:avLst>
            </a:prstGeom>
            <a:solidFill>
              <a:schemeClr val="bg2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1" name="CustomShape 11"/>
            <p:cNvSpPr/>
            <p:nvPr/>
          </p:nvSpPr>
          <p:spPr>
            <a:xfrm>
              <a:off x="4100760" y="1865032"/>
              <a:ext cx="4021560" cy="66553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850"/>
                </a:spcBef>
              </a:pPr>
              <a:r>
                <a:rPr lang="en-US" sz="1700" b="1" strike="noStrike" spc="-1" dirty="0">
                  <a:solidFill>
                    <a:srgbClr val="CB1C68"/>
                  </a:solidFill>
                  <a:latin typeface="Arial"/>
                  <a:ea typeface="ＭＳ Ｐゴシック"/>
                </a:rPr>
                <a:t>II. </a:t>
              </a:r>
              <a:r>
                <a:rPr lang="en-US" sz="1700" b="1" strike="noStrike" spc="-1" dirty="0" err="1">
                  <a:solidFill>
                    <a:srgbClr val="CB1C68"/>
                  </a:solidFill>
                  <a:latin typeface="Arial"/>
                  <a:ea typeface="ＭＳ Ｐゴシック"/>
                </a:rPr>
                <a:t>Органограмма</a:t>
              </a:r>
              <a:r>
                <a:rPr lang="en-US" sz="1700" b="1" strike="noStrike" spc="-1" dirty="0">
                  <a:solidFill>
                    <a:srgbClr val="CB1C68"/>
                  </a:solidFill>
                  <a:latin typeface="Arial"/>
                  <a:ea typeface="ＭＳ Ｐゴシック"/>
                </a:rPr>
                <a:t> </a:t>
              </a:r>
            </a:p>
            <a:p>
              <a:pPr algn="ctr">
                <a:lnSpc>
                  <a:spcPct val="100000"/>
                </a:lnSpc>
                <a:spcBef>
                  <a:spcPts val="850"/>
                </a:spcBef>
              </a:pPr>
              <a:r>
                <a:rPr lang="en-US" sz="1700" b="1" strike="noStrike" spc="-1" dirty="0" err="1">
                  <a:solidFill>
                    <a:srgbClr val="CB1C68"/>
                  </a:solidFill>
                  <a:latin typeface="Arial"/>
                  <a:ea typeface="ＭＳ Ｐゴシック"/>
                </a:rPr>
                <a:t>закупок</a:t>
              </a:r>
              <a:r>
                <a:rPr lang="en-US" sz="1700" b="1" strike="noStrike" spc="-1" dirty="0">
                  <a:solidFill>
                    <a:srgbClr val="CB1C68"/>
                  </a:solidFill>
                  <a:latin typeface="Arial"/>
                  <a:ea typeface="ＭＳ Ｐゴシック"/>
                </a:rPr>
                <a:t> </a:t>
              </a:r>
              <a:r>
                <a:rPr lang="en-US" sz="1700" b="1" strike="noStrike" spc="-1" dirty="0" err="1">
                  <a:solidFill>
                    <a:srgbClr val="CB1C68"/>
                  </a:solidFill>
                  <a:latin typeface="Arial"/>
                  <a:ea typeface="ＭＳ Ｐゴシック"/>
                </a:rPr>
                <a:t>вакцин</a:t>
              </a:r>
              <a:endParaRPr lang="en-US" sz="1700" b="0" strike="noStrike" spc="-1" dirty="0">
                <a:latin typeface="Arial"/>
              </a:endParaRPr>
            </a:p>
          </p:txBody>
        </p:sp>
        <p:sp>
          <p:nvSpPr>
            <p:cNvPr id="102" name="CustomShape 12"/>
            <p:cNvSpPr/>
            <p:nvPr/>
          </p:nvSpPr>
          <p:spPr>
            <a:xfrm>
              <a:off x="4158872" y="2973240"/>
              <a:ext cx="1024768" cy="339840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МЗ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03" name="CustomShape 13"/>
            <p:cNvSpPr/>
            <p:nvPr/>
          </p:nvSpPr>
          <p:spPr>
            <a:xfrm>
              <a:off x="6007680" y="3525840"/>
              <a:ext cx="1468800" cy="26604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F7F7F7"/>
                  </a:solidFill>
                  <a:latin typeface="Arial"/>
                  <a:ea typeface="DejaVu Sans"/>
                </a:rPr>
                <a:t>ЮНИСЕФ ОС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04" name="CustomShape 14"/>
            <p:cNvSpPr/>
            <p:nvPr/>
          </p:nvSpPr>
          <p:spPr>
            <a:xfrm>
              <a:off x="7268400" y="2973240"/>
              <a:ext cx="534240" cy="339840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МФ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05" name="CustomShape 15"/>
            <p:cNvSpPr/>
            <p:nvPr/>
          </p:nvSpPr>
          <p:spPr>
            <a:xfrm>
              <a:off x="6896520" y="5526000"/>
              <a:ext cx="1160640" cy="33876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 strike="noStrike" spc="-1" dirty="0" err="1">
                  <a:solidFill>
                    <a:srgbClr val="313231"/>
                  </a:solidFill>
                  <a:latin typeface="Arial"/>
                  <a:ea typeface="DejaVu Sans"/>
                </a:rPr>
                <a:t>Подрядчики</a:t>
              </a:r>
              <a:endParaRPr lang="en-US" sz="1100" b="0" strike="noStrike" spc="-1" dirty="0">
                <a:latin typeface="Arial"/>
              </a:endParaRPr>
            </a:p>
          </p:txBody>
        </p:sp>
        <p:sp>
          <p:nvSpPr>
            <p:cNvPr id="106" name="CustomShape 16"/>
            <p:cNvSpPr/>
            <p:nvPr/>
          </p:nvSpPr>
          <p:spPr>
            <a:xfrm flipV="1">
              <a:off x="5366880" y="3791160"/>
              <a:ext cx="1374840" cy="816840"/>
            </a:xfrm>
            <a:prstGeom prst="bentConnector2">
              <a:avLst/>
            </a:prstGeom>
            <a:noFill/>
            <a:ln w="38160">
              <a:solidFill>
                <a:srgbClr val="0070C0"/>
              </a:solidFill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7" name="CustomShape 17"/>
            <p:cNvSpPr/>
            <p:nvPr/>
          </p:nvSpPr>
          <p:spPr>
            <a:xfrm>
              <a:off x="6149880" y="4088160"/>
              <a:ext cx="1182600" cy="26604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 strike="noStrike" spc="-1">
                  <a:solidFill>
                    <a:srgbClr val="F7F7F7"/>
                  </a:solidFill>
                  <a:latin typeface="Arial"/>
                  <a:ea typeface="DejaVu Sans"/>
                </a:rPr>
                <a:t>ЮНИСЕФ CО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08" name="CustomShape 18"/>
            <p:cNvSpPr/>
            <p:nvPr/>
          </p:nvSpPr>
          <p:spPr>
            <a:xfrm>
              <a:off x="5362200" y="4434840"/>
              <a:ext cx="1368000" cy="1638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Закупки ЮНИСЕФ</a:t>
              </a:r>
              <a:endParaRPr lang="en-US" sz="900" b="0" strike="noStrike" spc="-1">
                <a:latin typeface="Arial"/>
              </a:endParaRPr>
            </a:p>
          </p:txBody>
        </p:sp>
        <p:sp>
          <p:nvSpPr>
            <p:cNvPr id="109" name="CustomShape 19"/>
            <p:cNvSpPr/>
            <p:nvPr/>
          </p:nvSpPr>
          <p:spPr>
            <a:xfrm>
              <a:off x="5235840" y="5620680"/>
              <a:ext cx="1450080" cy="482760"/>
            </a:xfrm>
            <a:prstGeom prst="rect">
              <a:avLst/>
            </a:prstGeom>
            <a:solidFill>
              <a:schemeClr val="accent6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МЗ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10" name="CustomShape 20"/>
            <p:cNvSpPr/>
            <p:nvPr/>
          </p:nvSpPr>
          <p:spPr>
            <a:xfrm>
              <a:off x="5184360" y="3143520"/>
              <a:ext cx="208296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A80548"/>
              </a:solidFill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1" name="CustomShape 21"/>
            <p:cNvSpPr/>
            <p:nvPr/>
          </p:nvSpPr>
          <p:spPr>
            <a:xfrm>
              <a:off x="5630040" y="3228840"/>
              <a:ext cx="1177200" cy="227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9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финансирование</a:t>
              </a:r>
              <a:endParaRPr lang="en-US" sz="900" b="0" strike="noStrike" spc="-1">
                <a:latin typeface="Arial"/>
              </a:endParaRPr>
            </a:p>
          </p:txBody>
        </p:sp>
        <p:sp>
          <p:nvSpPr>
            <p:cNvPr id="112" name="CustomShape 22"/>
            <p:cNvSpPr/>
            <p:nvPr/>
          </p:nvSpPr>
          <p:spPr>
            <a:xfrm>
              <a:off x="5730840" y="2789280"/>
              <a:ext cx="1024200" cy="227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9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планирование</a:t>
              </a:r>
              <a:endParaRPr lang="en-US" sz="900" b="0" strike="noStrike" spc="-1">
                <a:latin typeface="Arial"/>
              </a:endParaRPr>
            </a:p>
          </p:txBody>
        </p:sp>
        <p:sp>
          <p:nvSpPr>
            <p:cNvPr id="114" name="CustomShape 24"/>
            <p:cNvSpPr/>
            <p:nvPr/>
          </p:nvSpPr>
          <p:spPr>
            <a:xfrm rot="16200000" flipV="1">
              <a:off x="6122520" y="4169880"/>
              <a:ext cx="615600" cy="2093400"/>
            </a:xfrm>
            <a:prstGeom prst="bentConnector2">
              <a:avLst/>
            </a:prstGeom>
            <a:noFill/>
            <a:ln w="28440">
              <a:solidFill>
                <a:srgbClr val="00A6B6"/>
              </a:solidFill>
              <a:round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3" name="CustomShape 23"/>
            <p:cNvSpPr/>
            <p:nvPr/>
          </p:nvSpPr>
          <p:spPr>
            <a:xfrm>
              <a:off x="4100760" y="4052160"/>
              <a:ext cx="1265760" cy="111564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‘’</a:t>
              </a: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  <a:ea typeface="DejaVu Sans"/>
                </a:rPr>
                <a:t>Национальный</a:t>
              </a: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 </a:t>
              </a: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  <a:ea typeface="DejaVu Sans"/>
                </a:rPr>
                <a:t>центр</a:t>
              </a: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 </a:t>
              </a: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  <a:ea typeface="DejaVu Sans"/>
                </a:rPr>
                <a:t>по</a:t>
              </a: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 </a:t>
              </a: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  <a:ea typeface="DejaVu Sans"/>
                </a:rPr>
                <a:t>контролю</a:t>
              </a: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 </a:t>
              </a: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  <a:ea typeface="DejaVu Sans"/>
                </a:rPr>
                <a:t>и</a:t>
              </a: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 </a:t>
              </a: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  <a:ea typeface="DejaVu Sans"/>
                </a:rPr>
                <a:t>профилактики</a:t>
              </a: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 </a:t>
              </a:r>
              <a:r>
                <a:rPr lang="en-US" sz="1000" b="0" strike="noStrike" spc="-1" dirty="0" err="1">
                  <a:solidFill>
                    <a:srgbClr val="313231"/>
                  </a:solidFill>
                  <a:latin typeface="Arial"/>
                  <a:ea typeface="DejaVu Sans"/>
                </a:rPr>
                <a:t>заболеваний</a:t>
              </a:r>
              <a:r>
                <a:rPr lang="en-US" sz="1000" b="0" strike="noStrike" spc="-1" dirty="0">
                  <a:solidFill>
                    <a:srgbClr val="313231"/>
                  </a:solidFill>
                  <a:latin typeface="Arial"/>
                  <a:ea typeface="DejaVu Sans"/>
                </a:rPr>
                <a:t>’’ МЗ</a:t>
              </a:r>
              <a:endParaRPr lang="en-US" sz="1000" b="0" strike="noStrike" spc="-1" dirty="0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n-US" sz="1000" b="0" strike="noStrike" spc="-1" dirty="0">
                <a:latin typeface="Arial"/>
              </a:endParaRPr>
            </a:p>
          </p:txBody>
        </p:sp>
        <p:sp>
          <p:nvSpPr>
            <p:cNvPr id="115" name="CustomShape 25"/>
            <p:cNvSpPr/>
            <p:nvPr/>
          </p:nvSpPr>
          <p:spPr>
            <a:xfrm>
              <a:off x="6938640" y="4701240"/>
              <a:ext cx="1146600" cy="438120"/>
            </a:xfrm>
            <a:prstGeom prst="rect">
              <a:avLst/>
            </a:prstGeom>
            <a:solidFill>
              <a:srgbClr val="CAEF0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26640" tIns="13320" rIns="26640" bIns="1332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05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Таможня</a:t>
              </a:r>
              <a:endParaRPr lang="en-US" sz="1050" b="0" strike="noStrike" spc="-1">
                <a:latin typeface="Arial"/>
              </a:endParaRPr>
            </a:p>
          </p:txBody>
        </p:sp>
        <p:sp>
          <p:nvSpPr>
            <p:cNvPr id="116" name="CustomShape 26"/>
            <p:cNvSpPr/>
            <p:nvPr/>
          </p:nvSpPr>
          <p:spPr>
            <a:xfrm>
              <a:off x="5232240" y="5332320"/>
              <a:ext cx="1450080" cy="178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6640" tIns="13320" rIns="26640" bIns="1332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000" b="0" strike="noStrike" spc="-1">
                  <a:solidFill>
                    <a:srgbClr val="313231"/>
                  </a:solidFill>
                  <a:latin typeface="Arial"/>
                  <a:ea typeface="DejaVu Sans"/>
                </a:rPr>
                <a:t>Местные закупки</a:t>
              </a:r>
              <a:endParaRPr lang="en-US" sz="1000" b="0" strike="noStrike" spc="-1">
                <a:latin typeface="Arial"/>
              </a:endParaRPr>
            </a:p>
          </p:txBody>
        </p:sp>
        <p:sp>
          <p:nvSpPr>
            <p:cNvPr id="117" name="CustomShape 27"/>
            <p:cNvSpPr/>
            <p:nvPr/>
          </p:nvSpPr>
          <p:spPr>
            <a:xfrm>
              <a:off x="4660560" y="5906520"/>
              <a:ext cx="574560" cy="3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A80548"/>
              </a:solidFill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18" name="CustomShape 28"/>
          <p:cNvSpPr/>
          <p:nvPr/>
        </p:nvSpPr>
        <p:spPr>
          <a:xfrm>
            <a:off x="50638" y="1777320"/>
            <a:ext cx="3765722" cy="4439880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29"/>
          <p:cNvSpPr/>
          <p:nvPr/>
        </p:nvSpPr>
        <p:spPr>
          <a:xfrm>
            <a:off x="455220" y="1775520"/>
            <a:ext cx="2866320" cy="23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lang="en-US" sz="14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I. </a:t>
            </a: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Что</a:t>
            </a:r>
            <a:r>
              <a:rPr lang="en-US" sz="14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и</a:t>
            </a:r>
            <a:r>
              <a:rPr lang="en-US" sz="14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как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22" name="CustomShape 32"/>
          <p:cNvSpPr/>
          <p:nvPr/>
        </p:nvSpPr>
        <p:spPr>
          <a:xfrm>
            <a:off x="8600622" y="2148580"/>
            <a:ext cx="4100717" cy="398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6500" lnSpcReduction="10000"/>
          </a:bodyPr>
          <a:lstStyle/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Нормативно-правовая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база</a:t>
            </a:r>
            <a:endParaRPr lang="en-US" sz="1100" b="0" strike="noStrike" spc="-1" dirty="0">
              <a:latin typeface="Arial"/>
            </a:endParaRPr>
          </a:p>
          <a:p>
            <a:pPr marL="228600" indent="-170640">
              <a:lnSpc>
                <a:spcPct val="100000"/>
              </a:lnSpc>
              <a:spcBef>
                <a:spcPts val="221"/>
              </a:spcBef>
              <a:buClr>
                <a:srgbClr val="00B0F0"/>
              </a:buClr>
              <a:buFont typeface="Wingdings" charset="2"/>
              <a:buChar char=""/>
            </a:pP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Закон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о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закупках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РА 2016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года</a:t>
            </a:r>
            <a:endParaRPr lang="en-US" sz="1100" strike="noStrike" spc="-1" dirty="0">
              <a:latin typeface="Arial"/>
            </a:endParaRPr>
          </a:p>
          <a:p>
            <a:pPr marL="228600" indent="-170640">
              <a:lnSpc>
                <a:spcPct val="100000"/>
              </a:lnSpc>
              <a:spcBef>
                <a:spcPts val="221"/>
              </a:spcBef>
              <a:buClr>
                <a:srgbClr val="00B0F0"/>
              </a:buClr>
              <a:buFont typeface="Wingdings" charset="2"/>
              <a:buChar char=""/>
            </a:pP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Постановление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правительства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о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закупке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вакцин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N 498-Н  2018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г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(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Постановление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правительства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,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которое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дает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возможность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сделать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закупки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из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одного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источника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на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5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лет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)</a:t>
            </a:r>
            <a:endParaRPr lang="en-US" sz="1100" strike="noStrike" spc="-1" dirty="0">
              <a:latin typeface="Arial"/>
            </a:endParaRPr>
          </a:p>
          <a:p>
            <a:pPr marL="228600" indent="-170640">
              <a:lnSpc>
                <a:spcPct val="100000"/>
              </a:lnSpc>
              <a:spcBef>
                <a:spcPts val="221"/>
              </a:spcBef>
              <a:buClr>
                <a:srgbClr val="00B0F0"/>
              </a:buClr>
              <a:buFont typeface="Wingdings" charset="2"/>
              <a:buChar char=""/>
            </a:pP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Постановлением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правительства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эафиксированны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критерии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для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создания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единных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технических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спецификации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лекарств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,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а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также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критерии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для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незарегистрированных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лекарств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N 502-Н 2013г. </a:t>
            </a:r>
            <a:endParaRPr lang="en-US" sz="110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Недавно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введенные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вакцины</a:t>
            </a:r>
            <a:endParaRPr lang="en-US" sz="1100" b="0" strike="noStrike" spc="-1" dirty="0">
              <a:latin typeface="Arial"/>
            </a:endParaRPr>
          </a:p>
          <a:p>
            <a:pPr marL="223838">
              <a:lnSpc>
                <a:spcPct val="100000"/>
              </a:lnSpc>
              <a:spcBef>
                <a:spcPts val="221"/>
              </a:spcBef>
            </a:pP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1.ВПЧ</a:t>
            </a:r>
            <a:r>
              <a:rPr lang="ka-GE" sz="1100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pc="-1" dirty="0">
                <a:solidFill>
                  <a:srgbClr val="313231"/>
                </a:solidFill>
                <a:latin typeface="Arial"/>
                <a:ea typeface="DejaVu Sans"/>
              </a:rPr>
              <a:t>(Gavi)</a:t>
            </a:r>
            <a:endParaRPr lang="en-US" sz="1100" strike="noStrike" spc="-1" dirty="0">
              <a:latin typeface="Arial"/>
            </a:endParaRPr>
          </a:p>
          <a:p>
            <a:pPr marL="223838">
              <a:lnSpc>
                <a:spcPct val="100000"/>
              </a:lnSpc>
              <a:spcBef>
                <a:spcPts val="221"/>
              </a:spcBef>
            </a:pP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2.Гексавалентная  </a:t>
            </a:r>
            <a:r>
              <a:rPr lang="ka-GE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(</a:t>
            </a:r>
            <a:r>
              <a:rPr lang="ru-RU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Государство)</a:t>
            </a:r>
            <a:endParaRPr lang="en-US" sz="110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Бюджет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вакцин</a:t>
            </a:r>
            <a:endParaRPr lang="en-US" sz="1100" b="0" strike="noStrike" spc="-1" dirty="0">
              <a:latin typeface="Arial"/>
            </a:endParaRPr>
          </a:p>
          <a:p>
            <a:pPr marL="223838">
              <a:lnSpc>
                <a:spcPct val="100000"/>
              </a:lnSpc>
              <a:spcBef>
                <a:spcPts val="221"/>
              </a:spcBef>
            </a:pPr>
            <a:r>
              <a:rPr lang="en-US" sz="12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2018год 3.8 </a:t>
            </a:r>
            <a:r>
              <a:rPr lang="en-US" sz="12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млн</a:t>
            </a:r>
            <a:r>
              <a:rPr lang="en-US" sz="12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USD</a:t>
            </a:r>
            <a:endParaRPr lang="en-US" sz="1200" strike="noStrike" spc="-1" dirty="0">
              <a:latin typeface="Arial"/>
            </a:endParaRPr>
          </a:p>
          <a:p>
            <a:pPr marL="223838">
              <a:lnSpc>
                <a:spcPct val="100000"/>
              </a:lnSpc>
              <a:spcBef>
                <a:spcPts val="221"/>
              </a:spcBef>
            </a:pPr>
            <a:r>
              <a:rPr lang="en-US" sz="12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2019 </a:t>
            </a:r>
            <a:r>
              <a:rPr lang="en-US" sz="12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год</a:t>
            </a:r>
            <a:r>
              <a:rPr lang="en-US" sz="12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4.7 </a:t>
            </a:r>
            <a:r>
              <a:rPr lang="en-US" sz="12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млн</a:t>
            </a:r>
            <a:r>
              <a:rPr lang="en-US" sz="12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USD</a:t>
            </a:r>
            <a:endParaRPr lang="en-US" sz="110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Источники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финансирования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- </a:t>
            </a:r>
            <a:endParaRPr lang="en-US" sz="1100" b="0" strike="noStrike" spc="-1" dirty="0">
              <a:latin typeface="Arial"/>
            </a:endParaRPr>
          </a:p>
          <a:p>
            <a:pPr marL="185738">
              <a:lnSpc>
                <a:spcPct val="100000"/>
              </a:lnSpc>
              <a:spcBef>
                <a:spcPts val="221"/>
              </a:spcBef>
            </a:pP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Госбюджет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РА</a:t>
            </a:r>
            <a:endParaRPr lang="en-US" sz="1100" strike="noStrike" spc="-1" dirty="0">
              <a:latin typeface="Arial"/>
            </a:endParaRPr>
          </a:p>
          <a:p>
            <a:pPr marL="185738">
              <a:lnSpc>
                <a:spcPct val="100000"/>
              </a:lnSpc>
              <a:spcBef>
                <a:spcPts val="221"/>
              </a:spcBef>
            </a:pP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Фонд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ГАВИ</a:t>
            </a:r>
            <a:endParaRPr lang="en-US" sz="110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Источники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информации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о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рынке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вакцин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ценах</a:t>
            </a:r>
            <a:endParaRPr lang="en-US" sz="1100" b="0" strike="noStrike" spc="-1" dirty="0">
              <a:latin typeface="Arial"/>
            </a:endParaRPr>
          </a:p>
          <a:p>
            <a:pPr marL="185738">
              <a:lnSpc>
                <a:spcPct val="100000"/>
              </a:lnSpc>
              <a:spcBef>
                <a:spcPts val="221"/>
              </a:spcBef>
            </a:pP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ЮНИСЕФ  </a:t>
            </a:r>
            <a:endParaRPr lang="en-US" sz="1100" strike="noStrike" spc="-1" dirty="0">
              <a:latin typeface="Arial"/>
            </a:endParaRPr>
          </a:p>
          <a:p>
            <a:pPr marL="185738">
              <a:lnSpc>
                <a:spcPct val="100000"/>
              </a:lnSpc>
              <a:spcBef>
                <a:spcPts val="221"/>
              </a:spcBef>
            </a:pP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Предыдущие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договорные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цены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гос</a:t>
            </a:r>
            <a:r>
              <a:rPr lang="en-US" sz="1100" strike="noStrike" spc="-1" dirty="0">
                <a:solidFill>
                  <a:srgbClr val="313231"/>
                </a:solidFill>
                <a:latin typeface="Arial"/>
                <a:ea typeface="DejaVu Sans"/>
              </a:rPr>
              <a:t>. </a:t>
            </a:r>
            <a:r>
              <a:rPr lang="en-US" sz="110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закупок</a:t>
            </a:r>
            <a:endParaRPr lang="en-US" sz="110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Нехватка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избыточные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запасы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 </a:t>
            </a:r>
            <a:r>
              <a:rPr lang="en-US" sz="1100" b="1" i="1" strike="noStrike" spc="-1" dirty="0">
                <a:solidFill>
                  <a:srgbClr val="313231"/>
                </a:solidFill>
                <a:latin typeface="Arial"/>
                <a:ea typeface="DejaVu Sans"/>
              </a:rPr>
              <a:t>НЕ БЫЛО</a:t>
            </a:r>
            <a:endParaRPr lang="en-US" sz="1100" b="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221"/>
              </a:spcBef>
            </a:pP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Другие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1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аспекты</a:t>
            </a:r>
            <a:r>
              <a:rPr lang="en-US" sz="11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  </a:t>
            </a:r>
            <a:endParaRPr lang="en-US" sz="1100" b="0" strike="noStrike" spc="-1" dirty="0">
              <a:latin typeface="Arial"/>
            </a:endParaRPr>
          </a:p>
          <a:p>
            <a:pPr marL="223838" lvl="1">
              <a:spcBef>
                <a:spcPts val="221"/>
              </a:spcBef>
            </a:pPr>
            <a:r>
              <a:rPr lang="en-US" sz="1100" strike="noStrike" spc="-1" dirty="0" err="1">
                <a:latin typeface="Arial"/>
                <a:ea typeface="DejaVu Sans"/>
              </a:rPr>
              <a:t>Внедрение</a:t>
            </a:r>
            <a:r>
              <a:rPr lang="en-US" sz="1100" strike="noStrike" spc="-1" dirty="0"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latin typeface="Arial"/>
                <a:ea typeface="DejaVu Sans"/>
              </a:rPr>
              <a:t>устойчивой</a:t>
            </a:r>
            <a:r>
              <a:rPr lang="en-US" sz="1100" strike="noStrike" spc="-1" dirty="0"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latin typeface="Arial"/>
                <a:ea typeface="DejaVu Sans"/>
              </a:rPr>
              <a:t>системы</a:t>
            </a:r>
            <a:r>
              <a:rPr lang="en-US" sz="1100" strike="noStrike" spc="-1" dirty="0"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latin typeface="Arial"/>
                <a:ea typeface="DejaVu Sans"/>
              </a:rPr>
              <a:t>закупок</a:t>
            </a:r>
            <a:r>
              <a:rPr lang="en-US" sz="1100" strike="noStrike" spc="-1" dirty="0">
                <a:latin typeface="Arial"/>
                <a:ea typeface="DejaVu Sans"/>
              </a:rPr>
              <a:t> </a:t>
            </a:r>
            <a:r>
              <a:rPr lang="en-US" sz="1100" strike="noStrike" spc="-1" dirty="0" err="1">
                <a:latin typeface="Arial"/>
                <a:ea typeface="DejaVu Sans"/>
              </a:rPr>
              <a:t>вакцин</a:t>
            </a:r>
            <a:r>
              <a:rPr lang="en-US" sz="1100" strike="noStrike" spc="-1" dirty="0">
                <a:latin typeface="Arial"/>
                <a:ea typeface="DejaVu Sans"/>
              </a:rPr>
              <a:t> </a:t>
            </a:r>
            <a:endParaRPr lang="en-US" sz="1100" strike="noStrike" spc="-1" dirty="0">
              <a:latin typeface="Arial"/>
            </a:endParaRPr>
          </a:p>
          <a:p>
            <a:pPr marL="57240">
              <a:lnSpc>
                <a:spcPct val="100000"/>
              </a:lnSpc>
              <a:spcBef>
                <a:spcPts val="79"/>
              </a:spcBef>
            </a:pPr>
            <a:endParaRPr lang="en-US" sz="800" b="0" strike="noStrike" spc="-1" dirty="0">
              <a:latin typeface="Arial"/>
            </a:endParaRPr>
          </a:p>
        </p:txBody>
      </p:sp>
      <p:sp>
        <p:nvSpPr>
          <p:cNvPr id="123" name="CustomShape 33"/>
          <p:cNvSpPr/>
          <p:nvPr/>
        </p:nvSpPr>
        <p:spPr>
          <a:xfrm>
            <a:off x="8592480" y="6282360"/>
            <a:ext cx="4048920" cy="274716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4"/>
          <p:cNvSpPr/>
          <p:nvPr/>
        </p:nvSpPr>
        <p:spPr>
          <a:xfrm>
            <a:off x="9183960" y="6405480"/>
            <a:ext cx="2866320" cy="28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lang="en-US" sz="1700" b="1" strike="noStrike" spc="-1">
                <a:solidFill>
                  <a:srgbClr val="CB1C68"/>
                </a:solidFill>
                <a:latin typeface="Arial"/>
                <a:ea typeface="ＭＳ Ｐゴシック"/>
              </a:rPr>
              <a:t>V. Взгляд в будущее</a:t>
            </a:r>
            <a:endParaRPr lang="en-US" sz="1700" b="0" strike="noStrike" spc="-1">
              <a:latin typeface="Arial"/>
            </a:endParaRPr>
          </a:p>
        </p:txBody>
      </p:sp>
      <p:sp>
        <p:nvSpPr>
          <p:cNvPr id="125" name="CustomShape 35"/>
          <p:cNvSpPr/>
          <p:nvPr/>
        </p:nvSpPr>
        <p:spPr>
          <a:xfrm>
            <a:off x="8677800" y="6760620"/>
            <a:ext cx="3942720" cy="225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201"/>
              </a:spcBef>
            </a:pP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Какие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основные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проблемы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могут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возникнуть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течение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следующих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3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лет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?</a:t>
            </a:r>
            <a:endParaRPr lang="en-US" sz="1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201"/>
              </a:spcBef>
              <a:buClr>
                <a:srgbClr val="DE2414"/>
              </a:buClr>
              <a:buFont typeface="Wingdings" charset="2"/>
              <a:buChar char=""/>
            </a:pP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Обеспечение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непрерывного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закупа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с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помощью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 ЮНИСЕФ.</a:t>
            </a:r>
            <a:endParaRPr lang="en-US" sz="105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201"/>
              </a:spcBef>
              <a:buClr>
                <a:srgbClr val="DE2414"/>
              </a:buClr>
              <a:buFont typeface="Wingdings" charset="2"/>
              <a:buChar char=""/>
            </a:pP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Использование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нормативно-правового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сектора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для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обеспечения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устойчивой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системы</a:t>
            </a:r>
            <a:r>
              <a:rPr lang="en-US" sz="105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закупок</a:t>
            </a:r>
            <a:endParaRPr lang="en-US" sz="105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01"/>
              </a:spcBef>
            </a:pP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Какие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навыки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,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инструменты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поддержка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могут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вам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понадобиться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для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повышения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эффективности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закупок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вакцин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и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внедрения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новых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вакцин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в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ближайшем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 </a:t>
            </a:r>
            <a:r>
              <a:rPr lang="en-US" sz="1000" b="1" strike="noStrike" spc="-1" dirty="0" err="1">
                <a:solidFill>
                  <a:srgbClr val="0099FF"/>
                </a:solidFill>
                <a:latin typeface="Arial"/>
                <a:ea typeface="DejaVu Sans"/>
              </a:rPr>
              <a:t>будущем</a:t>
            </a:r>
            <a:r>
              <a:rPr lang="en-US" sz="1000" b="1" strike="noStrike" spc="-1" dirty="0">
                <a:solidFill>
                  <a:srgbClr val="0099FF"/>
                </a:solidFill>
                <a:latin typeface="Arial"/>
                <a:ea typeface="DejaVu Sans"/>
              </a:rPr>
              <a:t>?</a:t>
            </a:r>
            <a:endParaRPr lang="en-US" sz="1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201"/>
              </a:spcBef>
              <a:buClr>
                <a:srgbClr val="DE2414"/>
              </a:buClr>
              <a:buFont typeface="Wingdings" charset="2"/>
              <a:buChar char=""/>
            </a:pP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Исследование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правовых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норм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 </a:t>
            </a: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о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закупках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других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стран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.</a:t>
            </a:r>
            <a:endParaRPr lang="en-US" sz="105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201"/>
              </a:spcBef>
              <a:buClr>
                <a:srgbClr val="DE2414"/>
              </a:buClr>
              <a:buFont typeface="Wingdings" charset="2"/>
              <a:buChar char=""/>
            </a:pP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Обучение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 </a:t>
            </a:r>
            <a:r>
              <a:rPr lang="en-US" sz="1050" b="0" strike="noStrike" spc="-1" dirty="0" err="1">
                <a:solidFill>
                  <a:srgbClr val="313231"/>
                </a:solidFill>
                <a:latin typeface="Arial"/>
                <a:ea typeface="DejaVu Sans"/>
              </a:rPr>
              <a:t>специалистов</a:t>
            </a:r>
            <a:r>
              <a:rPr lang="en-US" sz="1050" b="0" strike="noStrike" spc="-1" dirty="0">
                <a:solidFill>
                  <a:srgbClr val="313231"/>
                </a:solidFill>
                <a:latin typeface="Arial"/>
                <a:ea typeface="DejaVu Sans"/>
              </a:rPr>
              <a:t>.</a:t>
            </a:r>
            <a:endParaRPr lang="en-US" sz="1050" b="0" strike="noStrike" spc="-1" dirty="0">
              <a:latin typeface="Arial"/>
            </a:endParaRPr>
          </a:p>
        </p:txBody>
      </p:sp>
      <p:sp>
        <p:nvSpPr>
          <p:cNvPr id="127" name="CustomShape 37"/>
          <p:cNvSpPr/>
          <p:nvPr/>
        </p:nvSpPr>
        <p:spPr>
          <a:xfrm>
            <a:off x="1531800" y="24047640"/>
            <a:ext cx="12201840" cy="344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FF0000"/>
                </a:solidFill>
                <a:latin typeface="Arial"/>
                <a:ea typeface="DejaVu Sans"/>
              </a:rPr>
              <a:t>If available, please insert a chart on the quantities of vaccine procured in 2015-2018 by vaccine type, prices (if possible). Indicate stock outs and delays in introduction due to unavailability.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128" name="CustomShape 38"/>
          <p:cNvSpPr/>
          <p:nvPr/>
        </p:nvSpPr>
        <p:spPr>
          <a:xfrm>
            <a:off x="2218500" y="6653640"/>
            <a:ext cx="2084940" cy="23172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Объясняющие</a:t>
            </a:r>
            <a:r>
              <a:rPr lang="en-US" sz="14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факторы</a:t>
            </a:r>
            <a:endParaRPr lang="en-US" sz="1400" b="0" strike="noStrike" spc="-1" dirty="0">
              <a:latin typeface="Arial"/>
            </a:endParaRPr>
          </a:p>
          <a:p>
            <a:pPr marL="52560">
              <a:lnSpc>
                <a:spcPct val="100000"/>
              </a:lnSpc>
              <a:spcBef>
                <a:spcPts val="451"/>
              </a:spcBef>
              <a:spcAft>
                <a:spcPts val="201"/>
              </a:spcAft>
            </a:pP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1.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Незарегистрированность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вакцин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связана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с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маленькой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потребностью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рынка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(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количество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).</a:t>
            </a:r>
            <a:endParaRPr lang="en-US" sz="1050" b="0" strike="noStrike" spc="-1" dirty="0">
              <a:latin typeface="Arial"/>
            </a:endParaRPr>
          </a:p>
          <a:p>
            <a:pPr marL="52560">
              <a:lnSpc>
                <a:spcPct val="100000"/>
              </a:lnSpc>
              <a:spcBef>
                <a:spcPts val="451"/>
              </a:spcBef>
              <a:spcAft>
                <a:spcPts val="201"/>
              </a:spcAft>
            </a:pP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2.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Высокие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цены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предложенные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местными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компаниями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свазаны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с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некоторыми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факторами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(НДС,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таможенные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пошлины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)</a:t>
            </a:r>
            <a:endParaRPr lang="en-US" sz="1050" b="0" strike="noStrike" spc="-1" dirty="0">
              <a:latin typeface="Arial"/>
            </a:endParaRPr>
          </a:p>
          <a:p>
            <a:pPr marL="52560">
              <a:lnSpc>
                <a:spcPct val="100000"/>
              </a:lnSpc>
              <a:spcBef>
                <a:spcPts val="451"/>
              </a:spcBef>
              <a:spcAft>
                <a:spcPts val="201"/>
              </a:spcAft>
            </a:pPr>
            <a:endParaRPr lang="en-US" sz="1050" b="0" strike="noStrike" spc="-1" dirty="0">
              <a:latin typeface="Arial"/>
            </a:endParaRPr>
          </a:p>
        </p:txBody>
      </p:sp>
      <p:sp>
        <p:nvSpPr>
          <p:cNvPr id="129" name="CustomShape 39"/>
          <p:cNvSpPr/>
          <p:nvPr/>
        </p:nvSpPr>
        <p:spPr>
          <a:xfrm>
            <a:off x="4317300" y="6653640"/>
            <a:ext cx="2036520" cy="22839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Смягчающие</a:t>
            </a:r>
            <a:r>
              <a:rPr lang="en-US" sz="14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механизмы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</a:pPr>
            <a:endParaRPr lang="en-US" sz="1200" b="0" strike="noStrike" spc="-1" dirty="0">
              <a:latin typeface="Arial"/>
            </a:endParaRPr>
          </a:p>
          <a:p>
            <a:pPr marL="184320">
              <a:lnSpc>
                <a:spcPct val="100000"/>
              </a:lnSpc>
              <a:spcAft>
                <a:spcPts val="201"/>
              </a:spcAft>
            </a:pP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Для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решения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представленных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проблем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МЗ РА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подготовило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проекты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постановлений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правительства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РА,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которые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были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одобрены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правительством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endParaRPr lang="en-US" sz="1000" b="0" strike="noStrike" spc="-1" dirty="0">
              <a:latin typeface="Arial"/>
            </a:endParaRPr>
          </a:p>
          <a:p>
            <a:pPr marL="184320">
              <a:lnSpc>
                <a:spcPct val="100000"/>
              </a:lnSpc>
              <a:spcAft>
                <a:spcPts val="201"/>
              </a:spcAft>
            </a:pPr>
            <a:endParaRPr lang="en-US" sz="1000" b="0" strike="noStrike" spc="-1" dirty="0">
              <a:latin typeface="Arial"/>
            </a:endParaRPr>
          </a:p>
          <a:p>
            <a:pPr marL="184320">
              <a:lnSpc>
                <a:spcPct val="100000"/>
              </a:lnSpc>
              <a:spcAft>
                <a:spcPts val="201"/>
              </a:spcAft>
            </a:pPr>
            <a:endParaRPr lang="en-US" sz="1000" b="0" strike="noStrike" spc="-1" dirty="0">
              <a:latin typeface="Arial"/>
            </a:endParaRPr>
          </a:p>
          <a:p>
            <a:pPr marL="184320">
              <a:lnSpc>
                <a:spcPct val="100000"/>
              </a:lnSpc>
              <a:spcAft>
                <a:spcPts val="201"/>
              </a:spcAft>
            </a:pPr>
            <a:endParaRPr lang="en-US" sz="1000" b="0" strike="noStrike" spc="-1" dirty="0">
              <a:latin typeface="Arial"/>
            </a:endParaRPr>
          </a:p>
        </p:txBody>
      </p:sp>
      <p:sp>
        <p:nvSpPr>
          <p:cNvPr id="130" name="CustomShape 40"/>
          <p:cNvSpPr/>
          <p:nvPr/>
        </p:nvSpPr>
        <p:spPr>
          <a:xfrm>
            <a:off x="6463090" y="6610482"/>
            <a:ext cx="1934280" cy="23249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Возможные</a:t>
            </a:r>
            <a:r>
              <a:rPr lang="en-US" sz="140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решения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</a:pPr>
            <a:endParaRPr lang="en-US" sz="1200" b="0" strike="noStrike" spc="-1" dirty="0">
              <a:latin typeface="Arial"/>
            </a:endParaRPr>
          </a:p>
          <a:p>
            <a:pPr marL="139680">
              <a:lnSpc>
                <a:spcPct val="100000"/>
              </a:lnSpc>
              <a:spcAft>
                <a:spcPts val="201"/>
              </a:spcAft>
            </a:pPr>
            <a:r>
              <a:rPr lang="en-US" sz="1000" b="0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1.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Принятое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постановление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правительства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дало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возможность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для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закупок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незарегистрированных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вакцин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.</a:t>
            </a:r>
            <a:endParaRPr lang="en-US" sz="1000" b="0" strike="noStrike" spc="-1" dirty="0">
              <a:latin typeface="Arial"/>
            </a:endParaRPr>
          </a:p>
          <a:p>
            <a:pPr marL="139680">
              <a:lnSpc>
                <a:spcPct val="100000"/>
              </a:lnSpc>
              <a:spcAft>
                <a:spcPts val="201"/>
              </a:spcAft>
            </a:pP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2.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Принятое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постановление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правительства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дало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возможность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для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закупок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вакцин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от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ЮНИСЕФ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по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доступным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0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ценам</a:t>
            </a:r>
            <a:r>
              <a:rPr lang="en-US" sz="100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.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131" name="CustomShape 41"/>
          <p:cNvSpPr/>
          <p:nvPr/>
        </p:nvSpPr>
        <p:spPr>
          <a:xfrm>
            <a:off x="99180" y="6685200"/>
            <a:ext cx="2066040" cy="22736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26640" tIns="13320" rIns="26640" bIns="13320">
            <a:spAutoFit/>
          </a:bodyPr>
          <a:lstStyle/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lang="en-US" sz="1400" b="1" strike="noStrike" spc="-1" dirty="0" err="1">
                <a:solidFill>
                  <a:srgbClr val="CB1C68"/>
                </a:solidFill>
                <a:latin typeface="Arial"/>
                <a:ea typeface="ＭＳ Ｐゴシック"/>
              </a:rPr>
              <a:t>Проблемы</a:t>
            </a:r>
            <a:endParaRPr lang="ru-RU" sz="1200" b="1" strike="noStrike" spc="-1" dirty="0">
              <a:solidFill>
                <a:srgbClr val="CB1C68"/>
              </a:solidFill>
              <a:latin typeface="Arial"/>
              <a:ea typeface="ＭＳ Ｐゴシック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endParaRPr lang="en-U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</a:pP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Связанные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:</a:t>
            </a:r>
            <a:endParaRPr lang="en-US" sz="1050" b="0" strike="noStrike" spc="-1" dirty="0">
              <a:latin typeface="Arial"/>
            </a:endParaRPr>
          </a:p>
          <a:p>
            <a:pPr marL="136440" indent="-135720">
              <a:lnSpc>
                <a:spcPct val="100000"/>
              </a:lnSpc>
              <a:spcAft>
                <a:spcPts val="201"/>
              </a:spcAft>
            </a:pP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1.</a:t>
            </a:r>
            <a:r>
              <a:rPr lang="en-US" sz="1050" b="1" strike="noStrike" spc="-1" dirty="0">
                <a:solidFill>
                  <a:srgbClr val="CB1C68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С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незарегистрированными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вакцинами</a:t>
            </a:r>
            <a:endParaRPr lang="en-US" sz="1050" b="0" strike="noStrike" spc="-1" dirty="0">
              <a:latin typeface="Arial"/>
            </a:endParaRPr>
          </a:p>
          <a:p>
            <a:pPr marL="136440" indent="-135720">
              <a:lnSpc>
                <a:spcPct val="100000"/>
              </a:lnSpc>
              <a:spcAft>
                <a:spcPts val="201"/>
              </a:spcAft>
            </a:pPr>
            <a:endParaRPr lang="en-US" sz="1050" b="0" strike="noStrike" spc="-1" dirty="0">
              <a:latin typeface="Arial"/>
            </a:endParaRPr>
          </a:p>
          <a:p>
            <a:pPr marL="136440" indent="-135720">
              <a:lnSpc>
                <a:spcPct val="100000"/>
              </a:lnSpc>
              <a:spcAft>
                <a:spcPts val="201"/>
              </a:spcAft>
            </a:pP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2.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С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высокими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ценами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предлагаемые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местными</a:t>
            </a:r>
            <a:r>
              <a:rPr lang="en-US" sz="1050" b="1" strike="noStrike" spc="-1" dirty="0">
                <a:solidFill>
                  <a:srgbClr val="313231"/>
                </a:solidFill>
                <a:latin typeface="Arial"/>
                <a:ea typeface="ＭＳ Ｐゴシック"/>
              </a:rPr>
              <a:t> </a:t>
            </a:r>
            <a:r>
              <a:rPr lang="en-US" sz="1050" b="1" strike="noStrike" spc="-1" dirty="0" err="1">
                <a:solidFill>
                  <a:srgbClr val="313231"/>
                </a:solidFill>
                <a:latin typeface="Arial"/>
                <a:ea typeface="ＭＳ Ｐゴシック"/>
              </a:rPr>
              <a:t>компаниями</a:t>
            </a:r>
            <a:endParaRPr lang="en-US" sz="1050" b="0" strike="noStrike" spc="-1" dirty="0">
              <a:latin typeface="Arial"/>
            </a:endParaRPr>
          </a:p>
          <a:p>
            <a:pPr marL="136440" indent="-135720">
              <a:lnSpc>
                <a:spcPct val="100000"/>
              </a:lnSpc>
              <a:spcAft>
                <a:spcPts val="201"/>
              </a:spcAft>
            </a:pPr>
            <a:endParaRPr lang="en-US" sz="1050" b="0" strike="noStrike" spc="-1" dirty="0">
              <a:latin typeface="Arial"/>
            </a:endParaRPr>
          </a:p>
          <a:p>
            <a:pPr marL="136440" indent="-135720">
              <a:lnSpc>
                <a:spcPct val="100000"/>
              </a:lnSpc>
              <a:spcAft>
                <a:spcPts val="201"/>
              </a:spcAft>
            </a:pPr>
            <a:endParaRPr lang="en-US" sz="1050" b="0" strike="noStrike" spc="-1" dirty="0">
              <a:latin typeface="Arial"/>
            </a:endParaRPr>
          </a:p>
          <a:p>
            <a:pPr marL="136440" indent="-135720">
              <a:lnSpc>
                <a:spcPct val="100000"/>
              </a:lnSpc>
              <a:spcAft>
                <a:spcPts val="201"/>
              </a:spcAft>
            </a:pPr>
            <a:endParaRPr lang="en-US" sz="1050" b="0" strike="noStrike" spc="-1" dirty="0">
              <a:latin typeface="Arial"/>
            </a:endParaRPr>
          </a:p>
        </p:txBody>
      </p:sp>
      <p:pic>
        <p:nvPicPr>
          <p:cNvPr id="132" name="Picture 52"/>
          <p:cNvPicPr/>
          <p:nvPr/>
        </p:nvPicPr>
        <p:blipFill>
          <a:blip r:embed="rId5"/>
          <a:stretch/>
        </p:blipFill>
        <p:spPr>
          <a:xfrm>
            <a:off x="9516600" y="9219240"/>
            <a:ext cx="2917440" cy="500400"/>
          </a:xfrm>
          <a:prstGeom prst="rect">
            <a:avLst/>
          </a:prstGeom>
          <a:ln>
            <a:noFill/>
          </a:ln>
        </p:spPr>
      </p:pic>
      <p:pic>
        <p:nvPicPr>
          <p:cNvPr id="135" name="Picture 2"/>
          <p:cNvPicPr/>
          <p:nvPr/>
        </p:nvPicPr>
        <p:blipFill>
          <a:blip r:embed="rId6"/>
          <a:stretch/>
        </p:blipFill>
        <p:spPr>
          <a:xfrm>
            <a:off x="203400" y="118440"/>
            <a:ext cx="1980000" cy="1268640"/>
          </a:xfrm>
          <a:prstGeom prst="rect">
            <a:avLst/>
          </a:prstGeom>
          <a:ln>
            <a:noFill/>
          </a:ln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E916283-BDE2-9048-AEE5-763757141940}"/>
              </a:ext>
            </a:extLst>
          </p:cNvPr>
          <p:cNvCxnSpPr>
            <a:cxnSpLocks/>
            <a:stCxn id="113" idx="0"/>
          </p:cNvCxnSpPr>
          <p:nvPr/>
        </p:nvCxnSpPr>
        <p:spPr>
          <a:xfrm flipV="1">
            <a:off x="4764922" y="3328560"/>
            <a:ext cx="0" cy="7236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6" name="Table 44"/>
          <p:cNvGraphicFramePr/>
          <p:nvPr>
            <p:extLst>
              <p:ext uri="{D42A27DB-BD31-4B8C-83A1-F6EECF244321}">
                <p14:modId xmlns:p14="http://schemas.microsoft.com/office/powerpoint/2010/main" val="3067995631"/>
              </p:ext>
            </p:extLst>
          </p:nvPr>
        </p:nvGraphicFramePr>
        <p:xfrm>
          <a:off x="154483" y="2001391"/>
          <a:ext cx="3618461" cy="4173538"/>
        </p:xfrm>
        <a:graphic>
          <a:graphicData uri="http://schemas.openxmlformats.org/drawingml/2006/table">
            <a:tbl>
              <a:tblPr/>
              <a:tblGrid>
                <a:gridCol w="1273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8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1" strike="noStrike" spc="-1" dirty="0" err="1">
                          <a:solidFill>
                            <a:srgbClr val="F7F7F7"/>
                          </a:solidFill>
                          <a:latin typeface="Arial"/>
                        </a:rPr>
                        <a:t>Вакцина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38160">
                      <a:solidFill>
                        <a:srgbClr val="F7F7F7"/>
                      </a:solidFill>
                    </a:lnB>
                    <a:solidFill>
                      <a:srgbClr val="A80A4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1" strike="noStrike" spc="-1" dirty="0" err="1">
                          <a:solidFill>
                            <a:srgbClr val="F7F7F7"/>
                          </a:solidFill>
                          <a:latin typeface="Arial"/>
                        </a:rPr>
                        <a:t>Презентация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38160">
                      <a:solidFill>
                        <a:srgbClr val="F7F7F7"/>
                      </a:solidFill>
                    </a:lnB>
                    <a:solidFill>
                      <a:srgbClr val="A80A4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1" strike="noStrike" spc="-1" dirty="0" err="1">
                          <a:solidFill>
                            <a:srgbClr val="F7F7F7"/>
                          </a:solidFill>
                          <a:latin typeface="Arial"/>
                        </a:rPr>
                        <a:t>Производитель</a:t>
                      </a:r>
                      <a:r>
                        <a:rPr lang="en-US" sz="600" b="1" strike="noStrike" spc="-1" dirty="0">
                          <a:solidFill>
                            <a:srgbClr val="F7F7F7"/>
                          </a:solidFill>
                          <a:latin typeface="Arial"/>
                        </a:rPr>
                        <a:t>/ </a:t>
                      </a:r>
                      <a:r>
                        <a:rPr lang="en-US" sz="600" b="1" strike="noStrike" spc="-1" dirty="0" err="1">
                          <a:solidFill>
                            <a:srgbClr val="F7F7F7"/>
                          </a:solidFill>
                          <a:latin typeface="Arial"/>
                        </a:rPr>
                        <a:t>Цена</a:t>
                      </a:r>
                      <a:r>
                        <a:rPr lang="en-US" sz="600" b="1" strike="noStrike" spc="-1" dirty="0">
                          <a:solidFill>
                            <a:srgbClr val="F7F7F7"/>
                          </a:solidFill>
                          <a:latin typeface="Arial"/>
                        </a:rPr>
                        <a:t> </a:t>
                      </a:r>
                      <a:r>
                        <a:rPr lang="en-US" sz="600" b="1" strike="noStrike" spc="-1" dirty="0" err="1">
                          <a:solidFill>
                            <a:srgbClr val="F7F7F7"/>
                          </a:solidFill>
                          <a:latin typeface="Arial"/>
                        </a:rPr>
                        <a:t>за</a:t>
                      </a:r>
                      <a:r>
                        <a:rPr lang="en-US" sz="600" b="1" strike="noStrike" spc="-1" dirty="0">
                          <a:solidFill>
                            <a:srgbClr val="F7F7F7"/>
                          </a:solidFill>
                          <a:latin typeface="Arial"/>
                        </a:rPr>
                        <a:t> </a:t>
                      </a:r>
                      <a:r>
                        <a:rPr lang="en-US" sz="600" b="1" strike="noStrike" spc="-1" dirty="0" err="1">
                          <a:solidFill>
                            <a:srgbClr val="F7F7F7"/>
                          </a:solidFill>
                          <a:latin typeface="Arial"/>
                        </a:rPr>
                        <a:t>дозу</a:t>
                      </a:r>
                      <a:r>
                        <a:rPr lang="en-US" sz="600" b="1" strike="noStrike" spc="-1" dirty="0">
                          <a:solidFill>
                            <a:srgbClr val="F7F7F7"/>
                          </a:solidFill>
                          <a:latin typeface="Arial"/>
                        </a:rPr>
                        <a:t> (USD)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38160">
                      <a:solidFill>
                        <a:srgbClr val="F7F7F7"/>
                      </a:solidFill>
                    </a:lnB>
                    <a:solidFill>
                      <a:srgbClr val="A80A4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600" b="1" strike="noStrike" spc="-1" dirty="0" err="1">
                          <a:solidFill>
                            <a:srgbClr val="F7F7F7"/>
                          </a:solidFill>
                          <a:latin typeface="Arial"/>
                        </a:rPr>
                        <a:t>Механизм</a:t>
                      </a:r>
                      <a:r>
                        <a:rPr lang="en-US" sz="600" b="1" strike="noStrike" spc="-1" dirty="0">
                          <a:solidFill>
                            <a:srgbClr val="F7F7F7"/>
                          </a:solidFill>
                          <a:latin typeface="Arial"/>
                        </a:rPr>
                        <a:t> </a:t>
                      </a:r>
                      <a:r>
                        <a:rPr lang="en-US" sz="600" b="1" strike="noStrike" spc="-1" dirty="0" err="1">
                          <a:solidFill>
                            <a:srgbClr val="F7F7F7"/>
                          </a:solidFill>
                          <a:latin typeface="Arial"/>
                        </a:rPr>
                        <a:t>закупки</a:t>
                      </a:r>
                      <a:endParaRPr lang="en-US" sz="6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38160">
                      <a:solidFill>
                        <a:srgbClr val="F7F7F7"/>
                      </a:solidFill>
                    </a:lnB>
                    <a:solidFill>
                      <a:srgbClr val="A80A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ВГБ-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вакцина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против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Гепатита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Б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38160" cap="flat" cmpd="sng" algn="ctr">
                      <a:solidFill>
                        <a:srgbClr val="F7F7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10 доз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38160" cap="flat" cmpd="sng" algn="ctr">
                      <a:solidFill>
                        <a:srgbClr val="F7F7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LG LIFE Sciences/ 231.43 AMD/0,48$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38160" cap="flat" cmpd="sng" algn="ctr">
                      <a:solidFill>
                        <a:srgbClr val="F7F7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Механизм ЮНИСЕФ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38160" cap="flat" cmpd="sng" algn="ctr">
                      <a:solidFill>
                        <a:srgbClr val="F7F7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КПК –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корь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,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краснуха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,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паротит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2 дозы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GSK/2463.11 AMD/0,95$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Механизм ЮНИСЕФ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Гексавалентная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-АКДС/ВГБ/ХИБ/ИПВ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Одна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доза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Sanofi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Paster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/ 11136.11 AMD/22,73$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Местные закупки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АДС-М- дифтерия, столбняк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10 доз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BB-NCIPD/71.58 AMD/0,15$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БЦЖ-вакцина против туберкулеза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20 доз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BB-NCIPD/45.92 AMD/0,09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Эупента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- АКДС/ ВГБ/ ХИБ -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Одна доза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LG LIFE Sciences/ 538.65 AMD/1,1$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ИПВ- инактивированная полиомиелитная вакцина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Одна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доза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Bilthoven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Bi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ologicals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B.V./1521.7 AMD/3,11$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ОПВ-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оральная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полиомиелитная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вакцина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10 доз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GSK Belgium/98.94AMD/0.2$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Превенар-пневмококковая вакцина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Одна доза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Pfizer/  1655.39 AMD/3,38$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ВГА- вакцина против Гепатита  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Одна доза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Вектор-БиАльгам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/8085AMD/16,5$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Местные закупки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Менактра-менингококковая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вакцина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Одна доза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Sanofi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Paster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/12700.8AMD/25,92$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ВГБ -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вакцина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против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Гепатита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Б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Одна доза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LG LIFE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Scienes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/231.43AMD/0,47$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Гардасил-вакцина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против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папиломавируса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человека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Одна доза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Merk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Sharp Schering-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Ploagh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Central East AG/2379.94AMD/4,86$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Ротавирус-вакцина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против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ротавируса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Одна доза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GSK Belgium/1112.92AMD/2,27$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Туляремия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-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вакцина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против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туляремии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35 доз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Микроген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Россия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/769.29AMD/1,57$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Местные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закупки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Рабипур-антирабическая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вакцина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Одна доза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>
                          <a:solidFill>
                            <a:srgbClr val="313231"/>
                          </a:solidFill>
                          <a:latin typeface="Arial"/>
                        </a:rPr>
                        <a:t>Chiron Behring Vaccines PVT LTD/2389.56AMD/4,88$</a:t>
                      </a:r>
                      <a:endParaRPr lang="en-US" sz="500" b="0" strike="noStrike" spc="-1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GSK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Индия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F0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Флу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Мулти-вакцина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против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сезонного</a:t>
                      </a: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грипа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10 </a:t>
                      </a:r>
                      <a:r>
                        <a:rPr lang="en-US" sz="500" b="0" strike="noStrike" spc="-1" dirty="0" err="1">
                          <a:solidFill>
                            <a:srgbClr val="313231"/>
                          </a:solidFill>
                          <a:latin typeface="Arial"/>
                        </a:rPr>
                        <a:t>доз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Green Cross/1277.54 AMD/2,61$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en-US" sz="500" b="0" strike="noStrike" spc="-1" dirty="0">
                          <a:solidFill>
                            <a:srgbClr val="313231"/>
                          </a:solidFill>
                          <a:latin typeface="Arial"/>
                        </a:rPr>
                        <a:t>UNICEF</a:t>
                      </a:r>
                      <a:endParaRPr lang="en-US" sz="500" b="0" strike="noStrike" spc="-1" dirty="0">
                        <a:latin typeface="Arial"/>
                      </a:endParaRPr>
                    </a:p>
                  </a:txBody>
                  <a:tcPr marL="82080" marR="82080">
                    <a:lnL w="12240">
                      <a:solidFill>
                        <a:srgbClr val="F7F7F7"/>
                      </a:solidFill>
                    </a:lnL>
                    <a:lnR w="12240">
                      <a:solidFill>
                        <a:srgbClr val="F7F7F7"/>
                      </a:solidFill>
                    </a:lnR>
                    <a:lnT w="12240">
                      <a:solidFill>
                        <a:srgbClr val="F7F7F7"/>
                      </a:solidFill>
                    </a:lnT>
                    <a:lnB w="12240">
                      <a:solidFill>
                        <a:srgbClr val="F7F7F7"/>
                      </a:solidFill>
                    </a:lnB>
                    <a:solidFill>
                      <a:srgbClr val="E1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51" name="Picture 50" descr="LNCT_CMYK Primary Logo.eps">
            <a:extLst>
              <a:ext uri="{FF2B5EF4-FFF2-40B4-BE49-F238E27FC236}">
                <a16:creationId xmlns:a16="http://schemas.microsoft.com/office/drawing/2014/main" id="{A4AB6581-3C16-4A43-8121-0328A082C85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5" t="41364" r="33536" b="40806"/>
          <a:stretch/>
        </p:blipFill>
        <p:spPr>
          <a:xfrm>
            <a:off x="6510939" y="9080659"/>
            <a:ext cx="1771221" cy="719892"/>
          </a:xfrm>
          <a:prstGeom prst="rect">
            <a:avLst/>
          </a:prstGeom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1A5FCBF-8E58-1C41-B05B-F997A16A11D6}"/>
              </a:ext>
            </a:extLst>
          </p:cNvPr>
          <p:cNvCxnSpPr>
            <a:cxnSpLocks/>
          </p:cNvCxnSpPr>
          <p:nvPr/>
        </p:nvCxnSpPr>
        <p:spPr>
          <a:xfrm flipV="1">
            <a:off x="4725136" y="5157627"/>
            <a:ext cx="1" cy="80538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6" ma:contentTypeDescription="Create a new document." ma:contentTypeScope="" ma:versionID="722fe1bc9c833233efb3d0155475aaa2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22d1954386069d4764e8b8fa3e72a0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123;#Health|dc69edcd-43cc-4690-a0cd-73f1415cf1ed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f4539b-39f3-4771-ac1a-16de5a20c394">
      <Value>123</Value>
    </TaxCatchAll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</TermName>
          <TermId xmlns="http://schemas.microsoft.com/office/infopath/2007/PartnerControls">dc69edcd-43cc-4690-a0cd-73f1415cf1ed</TermId>
        </TermInfo>
      </Terms>
    </kd16009dc51444af92aa78db77815af5>
    <_ip_UnifiedCompliancePolicyUIAction xmlns="http://schemas.microsoft.com/sharepoint/v3" xsi:nil="true"/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5976102-FA3D-438E-8DEB-460575E849A4}"/>
</file>

<file path=customXml/itemProps2.xml><?xml version="1.0" encoding="utf-8"?>
<ds:datastoreItem xmlns:ds="http://schemas.openxmlformats.org/officeDocument/2006/customXml" ds:itemID="{95940D81-9130-45FC-8722-1F17440A12C1}"/>
</file>

<file path=customXml/itemProps3.xml><?xml version="1.0" encoding="utf-8"?>
<ds:datastoreItem xmlns:ds="http://schemas.openxmlformats.org/officeDocument/2006/customXml" ds:itemID="{7337CF5E-03C4-4ED5-809F-E3DB88D33F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18485</TotalTime>
  <Words>599</Words>
  <Application>Microsoft Macintosh PowerPoint</Application>
  <PresentationFormat>A3 Paper (297x420 mm)</PresentationFormat>
  <Paragraphs>138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subject/>
  <dc:creator>R4D17</dc:creator>
  <dc:description/>
  <cp:lastModifiedBy>Ivdity Chikovani</cp:lastModifiedBy>
  <cp:revision>370</cp:revision>
  <cp:lastPrinted>2019-03-11T13:21:01Z</cp:lastPrinted>
  <dcterms:created xsi:type="dcterms:W3CDTF">2013-09-25T20:04:22Z</dcterms:created>
  <dcterms:modified xsi:type="dcterms:W3CDTF">2019-04-04T20:59:05Z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AuthorIds_UIVersion_512">
    <vt:lpwstr>1679</vt:lpwstr>
  </property>
  <property fmtid="{D5CDD505-2E9C-101B-9397-08002B2CF9AE}" pid="4" name="ContentTypeId">
    <vt:lpwstr>0x010100C4C8B401AAE50B4896808F1C5415D9AD007C27743072DFDD458C10732A45EA6922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</vt:i4>
  </property>
  <property fmtid="{D5CDD505-2E9C-101B-9397-08002B2CF9AE}" pid="10" name="OW-Topics">
    <vt:lpwstr>123;#Health|dc69edcd-43cc-4690-a0cd-73f1415cf1ed</vt:lpwstr>
  </property>
  <property fmtid="{D5CDD505-2E9C-101B-9397-08002B2CF9AE}" pid="11" name="PresentationFormat">
    <vt:lpwstr>A3 Paper (297x420 mm)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2</vt:i4>
  </property>
</Properties>
</file>