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16"/>
  </p:notesMasterIdLst>
  <p:handoutMasterIdLst>
    <p:handoutMasterId r:id="rId17"/>
  </p:handoutMasterIdLst>
  <p:sldIdLst>
    <p:sldId id="351" r:id="rId5"/>
    <p:sldId id="352" r:id="rId6"/>
    <p:sldId id="353" r:id="rId7"/>
    <p:sldId id="319" r:id="rId8"/>
    <p:sldId id="283" r:id="rId9"/>
    <p:sldId id="349" r:id="rId10"/>
    <p:sldId id="348" r:id="rId11"/>
    <p:sldId id="289" r:id="rId12"/>
    <p:sldId id="326" r:id="rId13"/>
    <p:sldId id="316" r:id="rId14"/>
    <p:sldId id="347" r:id="rId15"/>
  </p:sldIdLst>
  <p:sldSz cx="9144000" cy="6858000" type="screen4x3"/>
  <p:notesSz cx="6858000" cy="931386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4D17" initials="R" lastIdx="2" clrIdx="0"/>
  <p:cmAuthor id="1" name="Candice Hwang" initials="CH" lastIdx="0" clrIdx="1"/>
  <p:cmAuthor id="2" name="Meghan O'Connell" initials="MO" lastIdx="7" clrIdx="2"/>
  <p:cmAuthor id="3" name="Paul Wilson" initials="" lastIdx="28" clrIdx="3"/>
  <p:cmAuthor id="4" name="Helen Saxenian" initials="HS" lastIdx="4" clrIdx="4">
    <p:extLst>
      <p:ext uri="{19B8F6BF-5375-455C-9EA6-DF929625EA0E}">
        <p15:presenceInfo xmlns:p15="http://schemas.microsoft.com/office/powerpoint/2012/main" userId="44da638aa1a181e4" providerId="Windows Live"/>
      </p:ext>
    </p:extLst>
  </p:cmAuthor>
  <p:cmAuthor id="5" name="Author" initials="A" lastIdx="16" clrIdx="5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32726"/>
    <a:srgbClr val="000000"/>
    <a:srgbClr val="636466"/>
    <a:srgbClr val="313231"/>
    <a:srgbClr val="00A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133E8-CEF2-44E0-8144-36DA788B45D9}" v="4" dt="2020-02-21T21:34:52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5" autoAdjust="0"/>
    <p:restoredTop sz="94683" autoAdjust="0"/>
  </p:normalViewPr>
  <p:slideViewPr>
    <p:cSldViewPr snapToGrid="0">
      <p:cViewPr varScale="1">
        <p:scale>
          <a:sx n="68" d="100"/>
          <a:sy n="68" d="100"/>
        </p:scale>
        <p:origin x="1398" y="60"/>
      </p:cViewPr>
      <p:guideLst>
        <p:guide orient="horz" pos="2160"/>
        <p:guide pos="2880"/>
        <p:guide orient="horz"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25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Shaw" userId="14dc42a2-bfa6-4b75-b011-e3e8d16be8df" providerId="ADAL" clId="{DE9133E8-CEF2-44E0-8144-36DA788B45D9}"/>
    <pc:docChg chg="custSel modSld">
      <pc:chgData name="Christina Shaw" userId="14dc42a2-bfa6-4b75-b011-e3e8d16be8df" providerId="ADAL" clId="{DE9133E8-CEF2-44E0-8144-36DA788B45D9}" dt="2020-02-21T21:35:11.943" v="18" actId="1036"/>
      <pc:docMkLst>
        <pc:docMk/>
      </pc:docMkLst>
      <pc:sldChg chg="addSp modSp">
        <pc:chgData name="Christina Shaw" userId="14dc42a2-bfa6-4b75-b011-e3e8d16be8df" providerId="ADAL" clId="{DE9133E8-CEF2-44E0-8144-36DA788B45D9}" dt="2020-02-21T21:35:11.943" v="18" actId="1036"/>
        <pc:sldMkLst>
          <pc:docMk/>
          <pc:sldMk cId="3193242412" sldId="351"/>
        </pc:sldMkLst>
        <pc:spChg chg="mod">
          <ac:chgData name="Christina Shaw" userId="14dc42a2-bfa6-4b75-b011-e3e8d16be8df" providerId="ADAL" clId="{DE9133E8-CEF2-44E0-8144-36DA788B45D9}" dt="2020-02-21T21:34:17.807" v="1" actId="255"/>
          <ac:spMkLst>
            <pc:docMk/>
            <pc:sldMk cId="3193242412" sldId="351"/>
            <ac:spMk id="2" creationId="{00000000-0000-0000-0000-000000000000}"/>
          </ac:spMkLst>
        </pc:spChg>
        <pc:spChg chg="mod">
          <ac:chgData name="Christina Shaw" userId="14dc42a2-bfa6-4b75-b011-e3e8d16be8df" providerId="ADAL" clId="{DE9133E8-CEF2-44E0-8144-36DA788B45D9}" dt="2020-02-21T21:35:11.943" v="18" actId="1036"/>
          <ac:spMkLst>
            <pc:docMk/>
            <pc:sldMk cId="3193242412" sldId="351"/>
            <ac:spMk id="3" creationId="{00000000-0000-0000-0000-000000000000}"/>
          </ac:spMkLst>
        </pc:spChg>
        <pc:spChg chg="mod">
          <ac:chgData name="Christina Shaw" userId="14dc42a2-bfa6-4b75-b011-e3e8d16be8df" providerId="ADAL" clId="{DE9133E8-CEF2-44E0-8144-36DA788B45D9}" dt="2020-02-21T21:35:07.667" v="12" actId="1076"/>
          <ac:spMkLst>
            <pc:docMk/>
            <pc:sldMk cId="3193242412" sldId="351"/>
            <ac:spMk id="4" creationId="{00000000-0000-0000-0000-000000000000}"/>
          </ac:spMkLst>
        </pc:spChg>
        <pc:picChg chg="add mod">
          <ac:chgData name="Christina Shaw" userId="14dc42a2-bfa6-4b75-b011-e3e8d16be8df" providerId="ADAL" clId="{DE9133E8-CEF2-44E0-8144-36DA788B45D9}" dt="2020-02-21T21:35:11.943" v="18" actId="1036"/>
          <ac:picMkLst>
            <pc:docMk/>
            <pc:sldMk cId="3193242412" sldId="351"/>
            <ac:picMk id="6" creationId="{06F29A81-9C30-42BF-94E4-7B64393582FF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8352C-296D-42CA-A463-2F57CA5FDD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A4262-8931-415F-B1B5-714E4C9050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7759-450C-42D8-80EB-C7C116B7354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4A24C-AFCB-4A6C-8554-AA6AFB4FE5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262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D771F-EE24-4F8A-A41F-EFDA7574D8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262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38770-CBDE-4243-BE4F-2124BDA9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AAEE-3CD4-46D4-B6B1-0D5AAD7F8252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4793-9554-4379-906D-F78EEC41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21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71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528" y="4474630"/>
            <a:ext cx="5486400" cy="4191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2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704850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65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07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3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76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4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4682" y="2566214"/>
            <a:ext cx="7924800" cy="1600200"/>
          </a:xfrm>
        </p:spPr>
        <p:txBody>
          <a:bodyPr anchor="b" anchorCtr="0"/>
          <a:lstStyle>
            <a:lvl1pPr algn="l">
              <a:lnSpc>
                <a:spcPts val="4000"/>
              </a:lnSpc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681" y="4136032"/>
            <a:ext cx="6248400" cy="609600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94701" y="5723986"/>
            <a:ext cx="4343400" cy="652709"/>
          </a:xfrm>
          <a:noFill/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i="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Presentation Location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Presentation Date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794701" y="6360124"/>
            <a:ext cx="3665639" cy="304800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None/>
              <a:defRPr sz="11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presenter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513" y="4162348"/>
            <a:ext cx="74865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NCT-logo_ƒ-1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650478"/>
            <a:ext cx="3179046" cy="1144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D3A415-422C-478D-AA41-E452CDDA71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2041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D3A415-422C-478D-AA41-E452CDDA7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53038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229600" cy="609600"/>
          </a:xfrm>
        </p:spPr>
        <p:txBody>
          <a:bodyPr/>
          <a:lstStyle>
            <a:lvl1pPr>
              <a:buNone/>
              <a:defRPr sz="2200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forma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870640"/>
            <a:ext cx="8229600" cy="2352364"/>
          </a:xfrm>
        </p:spPr>
        <p:txBody>
          <a:bodyPr/>
          <a:lstStyle>
            <a:lvl1pPr marL="457200" indent="-457200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 marL="800100" indent="-342900">
              <a:buClr>
                <a:schemeClr val="accent1"/>
              </a:buClr>
              <a:buFont typeface="Wingdings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 marL="1257300" indent="-342900">
              <a:buClr>
                <a:schemeClr val="accent1"/>
              </a:buClr>
              <a:buFont typeface="Wingdings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 marL="1714500" indent="-342900">
              <a:buClr>
                <a:schemeClr val="accent1"/>
              </a:buClr>
              <a:buFont typeface="Wingdings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39705"/>
            <a:ext cx="8229600" cy="1174353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>
            <a:lvl1pPr marL="457200" indent="-457200">
              <a:buClr>
                <a:srgbClr val="00A6B6"/>
              </a:buClr>
              <a:buFontTx/>
              <a:buNone/>
              <a:defRPr sz="20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800100" indent="-342900">
              <a:buClr>
                <a:srgbClr val="00A6B6"/>
              </a:buClr>
              <a:buFontTx/>
              <a:buNone/>
              <a:defRPr sz="1800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257300" indent="-342900">
              <a:buClr>
                <a:srgbClr val="00A6B6"/>
              </a:buClr>
              <a:buFontTx/>
              <a:buNone/>
              <a:defRPr sz="1600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1714500" indent="-342900">
              <a:buClr>
                <a:srgbClr val="00A6B6"/>
              </a:buClr>
              <a:buFontTx/>
              <a:buNone/>
              <a:defRPr sz="1400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200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269040"/>
            <a:ext cx="8229600" cy="1143000"/>
          </a:xfrm>
        </p:spPr>
        <p:txBody>
          <a:bodyPr anchor="b" anchorCtr="0">
            <a:normAutofit/>
          </a:bodyPr>
          <a:lstStyle>
            <a:lvl1pPr algn="l">
              <a:buFont typeface="Arial" pitchFamily="34" charset="0"/>
              <a:buNone/>
              <a:defRPr sz="3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06" y="63545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Museo Sans 300"/>
                <a:cs typeface="Museo Sans 300"/>
              </a:defRPr>
            </a:lvl1pPr>
          </a:lstStyle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‹#›</a:t>
            </a:fld>
            <a:r>
              <a:rPr lang="en-US" dirty="0">
                <a:latin typeface="Arial"/>
                <a:cs typeface="Arial"/>
              </a:rPr>
              <a:t> | </a:t>
            </a:r>
            <a:r>
              <a:rPr lang="en-US" dirty="0" err="1">
                <a:latin typeface="Arial"/>
                <a:cs typeface="Arial"/>
              </a:rPr>
              <a:t>www.lnct.global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FA83FBE-BDBE-4E27-B50F-44D4FCD414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948525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8" imgW="530" imgH="531" progId="TCLayout.ActiveDocument.1">
                  <p:embed/>
                </p:oleObj>
              </mc:Choice>
              <mc:Fallback>
                <p:oleObj name="think-cell Slide" r:id="rId8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FA83FBE-BDBE-4E27-B50F-44D4FCD41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6E655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E6553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6" r:id="rId3"/>
    <p:sldLayoutId id="214748367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b="0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b="0" i="0" kern="1200">
          <a:solidFill>
            <a:schemeClr val="accent3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lang="en-US" sz="4400" b="0" i="0" kern="1200" dirty="0">
          <a:solidFill>
            <a:schemeClr val="accent3"/>
          </a:solidFill>
          <a:latin typeface="Arial"/>
          <a:ea typeface="+mj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munizationevidenc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339" y="2531011"/>
            <a:ext cx="7924800" cy="1600200"/>
          </a:xfrm>
        </p:spPr>
        <p:txBody>
          <a:bodyPr>
            <a:noAutofit/>
          </a:bodyPr>
          <a:lstStyle/>
          <a:p>
            <a:r>
              <a:rPr lang="en-US" dirty="0"/>
              <a:t>Making the Case for Investing in Immunization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3685" y="4460596"/>
            <a:ext cx="6226044" cy="7371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Promoting Economic Growth through Immunization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4701" y="5623003"/>
            <a:ext cx="7615028" cy="737121"/>
          </a:xfrm>
        </p:spPr>
        <p:txBody>
          <a:bodyPr>
            <a:normAutofit/>
          </a:bodyPr>
          <a:lstStyle/>
          <a:p>
            <a:r>
              <a:rPr lang="en-US" dirty="0"/>
              <a:t>Note:  this presentation draws heavily on materials from the WHO Euro Immunization Advocacy Library and </a:t>
            </a:r>
            <a:r>
              <a:rPr lang="en-US" dirty="0" err="1"/>
              <a:t>VoICE</a:t>
            </a:r>
            <a:r>
              <a:rPr lang="en-US" dirty="0"/>
              <a:t>, The Value of Immunization Compendium of Evidence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Revised </a:t>
            </a:r>
            <a:r>
              <a:rPr lang="en-US">
                <a:solidFill>
                  <a:schemeClr val="tx1"/>
                </a:solidFill>
              </a:rPr>
              <a:t>November 30 </a:t>
            </a:r>
            <a:r>
              <a:rPr lang="en-US" dirty="0">
                <a:solidFill>
                  <a:schemeClr val="tx1"/>
                </a:solidFill>
              </a:rPr>
              <a:t>2019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29A81-9C30-42BF-94E4-7B6439358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022" y="4108827"/>
            <a:ext cx="1446663" cy="14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4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1146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Data To Show That Your Country’s Immunization Achieves Clear Economic Results (and more needs to be done)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472000"/>
              </p:ext>
            </p:extLst>
          </p:nvPr>
        </p:nvGraphicFramePr>
        <p:xfrm>
          <a:off x="457200" y="1651725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542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5565058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58878">
                <a:tc>
                  <a:txBody>
                    <a:bodyPr/>
                    <a:lstStyle/>
                    <a:p>
                      <a:r>
                        <a:rPr lang="en-US" dirty="0"/>
                        <a:t>Data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Hypothetical Analysis Example: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82886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Immunization coverage overall and by district or subgroups of the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 have made solid progress in immunization coverage as a country, but children in _____ and ______ districts are at much higher risk of vaccine-preventable illnesses.  Increased investment in immunization to reach these families could improve education attainment and cognition, which translates to higher productivity and economic growth in the long term.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0163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10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86E6EA12-0F4C-4055-BD77-F1A6CFFE7FBD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66176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57B2-E5AC-4DCC-974C-2FC061B3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8996"/>
            <a:ext cx="8229600" cy="1143000"/>
          </a:xfrm>
        </p:spPr>
        <p:txBody>
          <a:bodyPr/>
          <a:lstStyle/>
          <a:p>
            <a:r>
              <a:rPr lang="en-US" dirty="0" err="1"/>
              <a:t>VoICE</a:t>
            </a:r>
            <a:r>
              <a:rPr lang="en-US" dirty="0"/>
              <a:t> is an excellent source of information on the value of immunization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7B2E-2AF4-4404-B545-6DB60DA2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02134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3"/>
              </a:rPr>
              <a:t>https://immunizationevidence.org/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Easy to use and regularly updated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AF322-A5ED-4A3E-97A6-11E613757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11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79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1E38-347E-41B2-B6B3-94035AB2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Slide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BDB2-9C1C-4B64-826A-10B18EAF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9362"/>
            <a:ext cx="8323006" cy="4778350"/>
          </a:xfrm>
        </p:spPr>
        <p:txBody>
          <a:bodyPr>
            <a:normAutofit/>
          </a:bodyPr>
          <a:lstStyle/>
          <a:p>
            <a:r>
              <a:rPr lang="en-US" b="1" dirty="0"/>
              <a:t>Purpose</a:t>
            </a:r>
            <a:r>
              <a:rPr lang="en-US" dirty="0"/>
              <a:t>:  to give LNCT members a set of ideas and graphics for arguments for investment in immunization</a:t>
            </a:r>
          </a:p>
          <a:p>
            <a:endParaRPr lang="en-US" dirty="0"/>
          </a:p>
          <a:p>
            <a:r>
              <a:rPr lang="en-US" dirty="0"/>
              <a:t>Some material intentionally repeated because it can be used for different arguments</a:t>
            </a:r>
          </a:p>
          <a:p>
            <a:endParaRPr lang="en-US" dirty="0"/>
          </a:p>
          <a:p>
            <a:r>
              <a:rPr lang="en-US" dirty="0"/>
              <a:t>Slides intended to be picked out and adapted for different audiences (for example, MOF, Parliamentarians, others) and contexts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B841F-1EB4-4B5B-9BA4-DEB87B7D1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2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35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4" y="247232"/>
            <a:ext cx="8588993" cy="876946"/>
          </a:xfrm>
        </p:spPr>
        <p:txBody>
          <a:bodyPr>
            <a:normAutofit/>
          </a:bodyPr>
          <a:lstStyle/>
          <a:p>
            <a:r>
              <a:rPr lang="en-US" sz="2200" dirty="0"/>
              <a:t>Economic growth gains from immunization arguments in red, below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478587F-672E-43EB-87CE-495103F66784}"/>
              </a:ext>
            </a:extLst>
          </p:cNvPr>
          <p:cNvSpPr txBox="1"/>
          <p:nvPr/>
        </p:nvSpPr>
        <p:spPr>
          <a:xfrm>
            <a:off x="4395270" y="6214210"/>
            <a:ext cx="456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prstClr val="black"/>
                </a:solidFill>
                <a:latin typeface="Calibri"/>
              </a:rPr>
              <a:t>Adapted from </a:t>
            </a:r>
            <a:r>
              <a:rPr lang="en-US" sz="900" dirty="0" err="1">
                <a:solidFill>
                  <a:prstClr val="black"/>
                </a:solidFill>
                <a:latin typeface="Calibri"/>
              </a:rPr>
              <a:t>Palu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, T. (2016). </a:t>
            </a:r>
          </a:p>
          <a:p>
            <a:pPr algn="r"/>
            <a:r>
              <a:rPr lang="en-US" sz="900" dirty="0">
                <a:solidFill>
                  <a:prstClr val="black"/>
                </a:solidFill>
                <a:latin typeface="Calibri"/>
              </a:rPr>
              <a:t>Sustainable Immunization Through Universal Health Coverage. World Bank SAGE Meeting.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8559BD-B490-4161-A262-804DEE31F925}"/>
              </a:ext>
            </a:extLst>
          </p:cNvPr>
          <p:cNvGrpSpPr/>
          <p:nvPr/>
        </p:nvGrpSpPr>
        <p:grpSpPr>
          <a:xfrm>
            <a:off x="451530" y="1009861"/>
            <a:ext cx="8668408" cy="5061344"/>
            <a:chOff x="430995" y="493284"/>
            <a:chExt cx="8668408" cy="506134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A438E7A-C538-494D-8675-A167A44D6566}"/>
                </a:ext>
              </a:extLst>
            </p:cNvPr>
            <p:cNvSpPr txBox="1"/>
            <p:nvPr/>
          </p:nvSpPr>
          <p:spPr>
            <a:xfrm>
              <a:off x="517047" y="493284"/>
              <a:ext cx="4233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/>
                </a:rPr>
                <a:t>Platform for outbreak preparedness (#3)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8AC3A3C-8039-4F53-A630-BF17C618EB44}"/>
                </a:ext>
              </a:extLst>
            </p:cNvPr>
            <p:cNvGrpSpPr/>
            <p:nvPr/>
          </p:nvGrpSpPr>
          <p:grpSpPr>
            <a:xfrm>
              <a:off x="430995" y="634332"/>
              <a:ext cx="8668408" cy="4920296"/>
              <a:chOff x="430995" y="634332"/>
              <a:chExt cx="8668408" cy="4920296"/>
            </a:xfrm>
          </p:grpSpPr>
          <p:cxnSp>
            <p:nvCxnSpPr>
              <p:cNvPr id="72" name="Connector: Elbow 71">
                <a:extLst>
                  <a:ext uri="{FF2B5EF4-FFF2-40B4-BE49-F238E27FC236}">
                    <a16:creationId xmlns:a16="http://schemas.microsoft.com/office/drawing/2014/main" id="{451427EB-09B8-4BD5-9B1F-ED5CA1215735}"/>
                  </a:ext>
                </a:extLst>
              </p:cNvPr>
              <p:cNvCxnSpPr>
                <a:cxnSpLocks/>
                <a:stCxn id="97" idx="1"/>
              </p:cNvCxnSpPr>
              <p:nvPr/>
            </p:nvCxnSpPr>
            <p:spPr>
              <a:xfrm rot="10800000" flipV="1">
                <a:off x="456537" y="662561"/>
                <a:ext cx="60511" cy="3302922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1182C4E-E619-477A-98C1-812364E5854E}"/>
                  </a:ext>
                </a:extLst>
              </p:cNvPr>
              <p:cNvSpPr/>
              <p:nvPr/>
            </p:nvSpPr>
            <p:spPr>
              <a:xfrm>
                <a:off x="430995" y="2666795"/>
                <a:ext cx="8255805" cy="2887833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814EF9C-82B9-4299-8F32-84CD0B247DC6}"/>
                  </a:ext>
                </a:extLst>
              </p:cNvPr>
              <p:cNvSpPr/>
              <p:nvPr/>
            </p:nvSpPr>
            <p:spPr>
              <a:xfrm>
                <a:off x="937433" y="2726072"/>
                <a:ext cx="7264375" cy="254103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9B6D8EF-5DA2-4062-9AD3-89D649FD859B}"/>
                  </a:ext>
                </a:extLst>
              </p:cNvPr>
              <p:cNvSpPr/>
              <p:nvPr/>
            </p:nvSpPr>
            <p:spPr>
              <a:xfrm>
                <a:off x="1244611" y="2767219"/>
                <a:ext cx="6670281" cy="2333226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9EF77D5-CE36-4E1B-AA43-B898E087E97A}"/>
                  </a:ext>
                </a:extLst>
              </p:cNvPr>
              <p:cNvSpPr/>
              <p:nvPr/>
            </p:nvSpPr>
            <p:spPr>
              <a:xfrm>
                <a:off x="1623952" y="2833672"/>
                <a:ext cx="5865654" cy="205177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901C9EE-F76F-451F-AE4C-6EAB9A0FD3C4}"/>
                  </a:ext>
                </a:extLst>
              </p:cNvPr>
              <p:cNvSpPr/>
              <p:nvPr/>
            </p:nvSpPr>
            <p:spPr>
              <a:xfrm>
                <a:off x="1942550" y="2872535"/>
                <a:ext cx="5259574" cy="1839769"/>
              </a:xfrm>
              <a:prstGeom prst="ellipse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EDD2029-2F11-4480-8A51-F0922F29A263}"/>
                  </a:ext>
                </a:extLst>
              </p:cNvPr>
              <p:cNvSpPr/>
              <p:nvPr/>
            </p:nvSpPr>
            <p:spPr>
              <a:xfrm>
                <a:off x="2335930" y="2934717"/>
                <a:ext cx="4480560" cy="15672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5534C8A-9C93-4051-9B07-3CE45FFBE051}"/>
                  </a:ext>
                </a:extLst>
              </p:cNvPr>
              <p:cNvSpPr/>
              <p:nvPr/>
            </p:nvSpPr>
            <p:spPr>
              <a:xfrm>
                <a:off x="2650255" y="2996785"/>
                <a:ext cx="3813048" cy="1333782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C1D085B-111C-4E98-BBBA-A1376448EECC}"/>
                  </a:ext>
                </a:extLst>
              </p:cNvPr>
              <p:cNvSpPr/>
              <p:nvPr/>
            </p:nvSpPr>
            <p:spPr>
              <a:xfrm>
                <a:off x="3179464" y="3063839"/>
                <a:ext cx="2772918" cy="106485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5" name="Connector: Elbow 84">
                <a:extLst>
                  <a:ext uri="{FF2B5EF4-FFF2-40B4-BE49-F238E27FC236}">
                    <a16:creationId xmlns:a16="http://schemas.microsoft.com/office/drawing/2014/main" id="{602FF6F4-247F-49E7-AE91-45F0BE7A2D5F}"/>
                  </a:ext>
                </a:extLst>
              </p:cNvPr>
              <p:cNvCxnSpPr>
                <a:cxnSpLocks/>
                <a:stCxn id="94" idx="1"/>
              </p:cNvCxnSpPr>
              <p:nvPr/>
            </p:nvCxnSpPr>
            <p:spPr>
              <a:xfrm rot="10800000" flipV="1">
                <a:off x="5402426" y="1677069"/>
                <a:ext cx="191476" cy="1929990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1620885-999B-48CB-AD2E-EECD51136B07}"/>
                  </a:ext>
                </a:extLst>
              </p:cNvPr>
              <p:cNvSpPr/>
              <p:nvPr/>
            </p:nvSpPr>
            <p:spPr>
              <a:xfrm>
                <a:off x="3482359" y="3106930"/>
                <a:ext cx="2148840" cy="847944"/>
              </a:xfrm>
              <a:prstGeom prst="ellipse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D49D715-3DAB-45E4-8A17-5AB1D1519E44}"/>
                  </a:ext>
                </a:extLst>
              </p:cNvPr>
              <p:cNvSpPr/>
              <p:nvPr/>
            </p:nvSpPr>
            <p:spPr>
              <a:xfrm>
                <a:off x="3817258" y="3153712"/>
                <a:ext cx="1479042" cy="55092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8C8DBD-3A4A-462D-8CF5-C3015D3BCC75}"/>
                  </a:ext>
                </a:extLst>
              </p:cNvPr>
              <p:cNvGrpSpPr/>
              <p:nvPr/>
            </p:nvGrpSpPr>
            <p:grpSpPr>
              <a:xfrm>
                <a:off x="4080148" y="2307258"/>
                <a:ext cx="953262" cy="1223645"/>
                <a:chOff x="5550408" y="2099226"/>
                <a:chExt cx="1271016" cy="1631526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F89E0C56-83FB-430D-9A8E-1DFF16E5A98C}"/>
                    </a:ext>
                  </a:extLst>
                </p:cNvPr>
                <p:cNvSpPr/>
                <p:nvPr/>
              </p:nvSpPr>
              <p:spPr>
                <a:xfrm>
                  <a:off x="5550408" y="3300984"/>
                  <a:ext cx="1271016" cy="429768"/>
                </a:xfrm>
                <a:prstGeom prst="ellips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2916E2B-D9B9-4DB6-A2C5-F0F7E10268BE}"/>
                    </a:ext>
                  </a:extLst>
                </p:cNvPr>
                <p:cNvSpPr/>
                <p:nvPr/>
              </p:nvSpPr>
              <p:spPr>
                <a:xfrm>
                  <a:off x="5734514" y="2777693"/>
                  <a:ext cx="902801" cy="655882"/>
                </a:xfrm>
                <a:custGeom>
                  <a:avLst/>
                  <a:gdLst>
                    <a:gd name="connsiteX0" fmla="*/ 451401 w 902801"/>
                    <a:gd name="connsiteY0" fmla="*/ 0 h 655882"/>
                    <a:gd name="connsiteX1" fmla="*/ 691091 w 902801"/>
                    <a:gd name="connsiteY1" fmla="*/ 14744 h 655882"/>
                    <a:gd name="connsiteX2" fmla="*/ 808392 w 902801"/>
                    <a:gd name="connsiteY2" fmla="*/ 37687 h 655882"/>
                    <a:gd name="connsiteX3" fmla="*/ 715762 w 902801"/>
                    <a:gd name="connsiteY3" fmla="*/ 106766 h 655882"/>
                    <a:gd name="connsiteX4" fmla="*/ 674339 w 902801"/>
                    <a:gd name="connsiteY4" fmla="*/ 152161 h 655882"/>
                    <a:gd name="connsiteX5" fmla="*/ 673141 w 902801"/>
                    <a:gd name="connsiteY5" fmla="*/ 154095 h 655882"/>
                    <a:gd name="connsiteX6" fmla="*/ 611512 w 902801"/>
                    <a:gd name="connsiteY6" fmla="*/ 200292 h 655882"/>
                    <a:gd name="connsiteX7" fmla="*/ 548169 w 902801"/>
                    <a:gd name="connsiteY7" fmla="*/ 327941 h 655882"/>
                    <a:gd name="connsiteX8" fmla="*/ 784250 w 902801"/>
                    <a:gd name="connsiteY8" fmla="*/ 559831 h 655882"/>
                    <a:gd name="connsiteX9" fmla="*/ 902801 w 902801"/>
                    <a:gd name="connsiteY9" fmla="*/ 599626 h 655882"/>
                    <a:gd name="connsiteX10" fmla="*/ 902062 w 902801"/>
                    <a:gd name="connsiteY10" fmla="*/ 599875 h 655882"/>
                    <a:gd name="connsiteX11" fmla="*/ 451401 w 902801"/>
                    <a:gd name="connsiteY11" fmla="*/ 655882 h 655882"/>
                    <a:gd name="connsiteX12" fmla="*/ 741 w 902801"/>
                    <a:gd name="connsiteY12" fmla="*/ 599875 h 655882"/>
                    <a:gd name="connsiteX13" fmla="*/ 0 w 902801"/>
                    <a:gd name="connsiteY13" fmla="*/ 599626 h 655882"/>
                    <a:gd name="connsiteX14" fmla="*/ 118551 w 902801"/>
                    <a:gd name="connsiteY14" fmla="*/ 559831 h 655882"/>
                    <a:gd name="connsiteX15" fmla="*/ 354632 w 902801"/>
                    <a:gd name="connsiteY15" fmla="*/ 327941 h 655882"/>
                    <a:gd name="connsiteX16" fmla="*/ 291291 w 902801"/>
                    <a:gd name="connsiteY16" fmla="*/ 200292 h 655882"/>
                    <a:gd name="connsiteX17" fmla="*/ 264648 w 902801"/>
                    <a:gd name="connsiteY17" fmla="*/ 180321 h 655882"/>
                    <a:gd name="connsiteX18" fmla="*/ 244875 w 902801"/>
                    <a:gd name="connsiteY18" fmla="*/ 148399 h 655882"/>
                    <a:gd name="connsiteX19" fmla="*/ 203452 w 902801"/>
                    <a:gd name="connsiteY19" fmla="*/ 103003 h 655882"/>
                    <a:gd name="connsiteX20" fmla="*/ 111408 w 902801"/>
                    <a:gd name="connsiteY20" fmla="*/ 34362 h 655882"/>
                    <a:gd name="connsiteX21" fmla="*/ 211712 w 902801"/>
                    <a:gd name="connsiteY21" fmla="*/ 14744 h 655882"/>
                    <a:gd name="connsiteX22" fmla="*/ 451401 w 902801"/>
                    <a:gd name="connsiteY22" fmla="*/ 0 h 6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02801" h="655882">
                      <a:moveTo>
                        <a:pt x="451401" y="0"/>
                      </a:moveTo>
                      <a:cubicBezTo>
                        <a:pt x="534869" y="0"/>
                        <a:pt x="615374" y="5162"/>
                        <a:pt x="691091" y="14744"/>
                      </a:cubicBezTo>
                      <a:lnTo>
                        <a:pt x="808392" y="37687"/>
                      </a:lnTo>
                      <a:lnTo>
                        <a:pt x="715762" y="106766"/>
                      </a:lnTo>
                      <a:cubicBezTo>
                        <a:pt x="699773" y="121945"/>
                        <a:pt x="685886" y="137152"/>
                        <a:pt x="674339" y="152161"/>
                      </a:cubicBezTo>
                      <a:lnTo>
                        <a:pt x="673141" y="154095"/>
                      </a:lnTo>
                      <a:lnTo>
                        <a:pt x="611512" y="200292"/>
                      </a:lnTo>
                      <a:cubicBezTo>
                        <a:pt x="570724" y="239526"/>
                        <a:pt x="548169" y="282662"/>
                        <a:pt x="548169" y="327941"/>
                      </a:cubicBezTo>
                      <a:cubicBezTo>
                        <a:pt x="548169" y="418500"/>
                        <a:pt x="638388" y="500485"/>
                        <a:pt x="784250" y="559831"/>
                      </a:cubicBezTo>
                      <a:lnTo>
                        <a:pt x="902801" y="599626"/>
                      </a:lnTo>
                      <a:lnTo>
                        <a:pt x="902062" y="599875"/>
                      </a:lnTo>
                      <a:cubicBezTo>
                        <a:pt x="773418" y="635235"/>
                        <a:pt x="618337" y="655882"/>
                        <a:pt x="451401" y="655882"/>
                      </a:cubicBezTo>
                      <a:cubicBezTo>
                        <a:pt x="284466" y="655882"/>
                        <a:pt x="129385" y="635235"/>
                        <a:pt x="741" y="599875"/>
                      </a:cubicBezTo>
                      <a:lnTo>
                        <a:pt x="0" y="599626"/>
                      </a:lnTo>
                      <a:lnTo>
                        <a:pt x="118551" y="559831"/>
                      </a:lnTo>
                      <a:cubicBezTo>
                        <a:pt x="264416" y="500485"/>
                        <a:pt x="354632" y="418500"/>
                        <a:pt x="354632" y="327941"/>
                      </a:cubicBezTo>
                      <a:cubicBezTo>
                        <a:pt x="354632" y="282662"/>
                        <a:pt x="332078" y="239526"/>
                        <a:pt x="291291" y="200292"/>
                      </a:cubicBezTo>
                      <a:lnTo>
                        <a:pt x="264648" y="180321"/>
                      </a:lnTo>
                      <a:lnTo>
                        <a:pt x="244875" y="148399"/>
                      </a:lnTo>
                      <a:cubicBezTo>
                        <a:pt x="233327" y="133389"/>
                        <a:pt x="219441" y="118182"/>
                        <a:pt x="203452" y="103003"/>
                      </a:cubicBezTo>
                      <a:lnTo>
                        <a:pt x="111408" y="34362"/>
                      </a:lnTo>
                      <a:lnTo>
                        <a:pt x="211712" y="14744"/>
                      </a:lnTo>
                      <a:cubicBezTo>
                        <a:pt x="287430" y="5162"/>
                        <a:pt x="367934" y="0"/>
                        <a:pt x="451401" y="0"/>
                      </a:cubicBezTo>
                      <a:close/>
                    </a:path>
                  </a:pathLst>
                </a:cu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6F454860-CF97-4E0B-8166-126C849EB2FD}"/>
                    </a:ext>
                  </a:extLst>
                </p:cNvPr>
                <p:cNvSpPr/>
                <p:nvPr/>
              </p:nvSpPr>
              <p:spPr>
                <a:xfrm>
                  <a:off x="5734515" y="2099226"/>
                  <a:ext cx="902801" cy="892956"/>
                </a:xfrm>
                <a:prstGeom prst="ellips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92" name="Graphic 91">
                <a:extLst>
                  <a:ext uri="{FF2B5EF4-FFF2-40B4-BE49-F238E27FC236}">
                    <a16:creationId xmlns:a16="http://schemas.microsoft.com/office/drawing/2014/main" id="{0C007537-8714-4A62-88BA-DD3A836C7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81498" y="2398068"/>
                <a:ext cx="368853" cy="432054"/>
              </a:xfrm>
              <a:prstGeom prst="rect">
                <a:avLst/>
              </a:prstGeom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B6E651C-A616-42E8-AF68-7D0496F98F6B}"/>
                  </a:ext>
                </a:extLst>
              </p:cNvPr>
              <p:cNvSpPr txBox="1"/>
              <p:nvPr/>
            </p:nvSpPr>
            <p:spPr>
              <a:xfrm>
                <a:off x="5246519" y="634332"/>
                <a:ext cx="35001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  <a:latin typeface="Calibri"/>
                  </a:rPr>
                  <a:t>Entry point for health service delivery and core component Universal Health Coverage 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E22D186-4369-45C1-9507-7BFBE4D1C401}"/>
                  </a:ext>
                </a:extLst>
              </p:cNvPr>
              <p:cNvSpPr txBox="1"/>
              <p:nvPr/>
            </p:nvSpPr>
            <p:spPr>
              <a:xfrm>
                <a:off x="5593902" y="1507792"/>
                <a:ext cx="35055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  <a:latin typeface="Calibri"/>
                  </a:rPr>
                  <a:t>Improved health, reduced mortality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82E6C5D-9B1A-400E-AB65-DAA048DC5378}"/>
                  </a:ext>
                </a:extLst>
              </p:cNvPr>
              <p:cNvSpPr txBox="1"/>
              <p:nvPr/>
            </p:nvSpPr>
            <p:spPr>
              <a:xfrm>
                <a:off x="6511169" y="2047039"/>
                <a:ext cx="19619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Best buy for health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4A657D5-F019-488B-B138-B9156ECF6E58}"/>
                  </a:ext>
                </a:extLst>
              </p:cNvPr>
              <p:cNvSpPr txBox="1"/>
              <p:nvPr/>
            </p:nvSpPr>
            <p:spPr>
              <a:xfrm>
                <a:off x="7346653" y="2623802"/>
                <a:ext cx="14043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Pro-poor intervention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17DEE8-2613-431D-A6F3-5AEDC15A5E56}"/>
                  </a:ext>
                </a:extLst>
              </p:cNvPr>
              <p:cNvSpPr txBox="1"/>
              <p:nvPr/>
            </p:nvSpPr>
            <p:spPr>
              <a:xfrm>
                <a:off x="1099737" y="980719"/>
                <a:ext cx="36506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Reduced future burden on health system</a:t>
                </a:r>
              </a:p>
            </p:txBody>
          </p:sp>
          <p:cxnSp>
            <p:nvCxnSpPr>
              <p:cNvPr id="99" name="Connector: Elbow 98">
                <a:extLst>
                  <a:ext uri="{FF2B5EF4-FFF2-40B4-BE49-F238E27FC236}">
                    <a16:creationId xmlns:a16="http://schemas.microsoft.com/office/drawing/2014/main" id="{CC3A303C-6451-435F-84E0-87FEEAC725B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071752" y="1100382"/>
                <a:ext cx="152611" cy="1577340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4B22CA2-4526-45B1-BC95-1CAE98017E2D}"/>
                  </a:ext>
                </a:extLst>
              </p:cNvPr>
              <p:cNvSpPr txBox="1"/>
              <p:nvPr/>
            </p:nvSpPr>
            <p:spPr>
              <a:xfrm>
                <a:off x="1772431" y="1385057"/>
                <a:ext cx="25227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libri"/>
                  </a:rPr>
                  <a:t>Productivity gains (#1)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D31F766-5686-4B83-9DFF-E4AA623B22EC}"/>
                  </a:ext>
                </a:extLst>
              </p:cNvPr>
              <p:cNvSpPr txBox="1"/>
              <p:nvPr/>
            </p:nvSpPr>
            <p:spPr>
              <a:xfrm>
                <a:off x="2363578" y="1792832"/>
                <a:ext cx="31653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libri"/>
                  </a:rPr>
                  <a:t>Better cognition, educational attainment, nutrition (#2)</a:t>
                </a:r>
              </a:p>
            </p:txBody>
          </p:sp>
        </p:grpSp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2E8DCC66-E8A7-46B7-8580-32E324FDBA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76407" y="2110199"/>
            <a:ext cx="38457" cy="1712566"/>
          </a:xfrm>
          <a:prstGeom prst="bentConnector2">
            <a:avLst/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CC693F5A-F7BF-44F2-B47B-FE7845B0B60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12419" y="1666573"/>
            <a:ext cx="59892" cy="2171020"/>
          </a:xfrm>
          <a:prstGeom prst="bentConnector2">
            <a:avLst/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D58EC386-1C51-4469-AED3-6684CA062F32}"/>
              </a:ext>
            </a:extLst>
          </p:cNvPr>
          <p:cNvCxnSpPr>
            <a:cxnSpLocks/>
          </p:cNvCxnSpPr>
          <p:nvPr/>
        </p:nvCxnSpPr>
        <p:spPr>
          <a:xfrm rot="5400000">
            <a:off x="1835814" y="2987802"/>
            <a:ext cx="1101026" cy="96641"/>
          </a:xfrm>
          <a:prstGeom prst="bentConnector3">
            <a:avLst>
              <a:gd name="adj1" fmla="val 835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8B707848-FF38-4C02-8417-77EE25EBCCA8}"/>
              </a:ext>
            </a:extLst>
          </p:cNvPr>
          <p:cNvCxnSpPr>
            <a:cxnSpLocks/>
          </p:cNvCxnSpPr>
          <p:nvPr/>
        </p:nvCxnSpPr>
        <p:spPr>
          <a:xfrm rot="5400000">
            <a:off x="5981191" y="3223931"/>
            <a:ext cx="1101026" cy="96641"/>
          </a:xfrm>
          <a:prstGeom prst="bentConnector3">
            <a:avLst>
              <a:gd name="adj1" fmla="val 835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691FA243-0573-4F0F-896F-3507E3A11FBC}"/>
              </a:ext>
            </a:extLst>
          </p:cNvPr>
          <p:cNvCxnSpPr>
            <a:cxnSpLocks/>
          </p:cNvCxnSpPr>
          <p:nvPr/>
        </p:nvCxnSpPr>
        <p:spPr>
          <a:xfrm rot="5400000">
            <a:off x="7058713" y="3625106"/>
            <a:ext cx="564032" cy="125101"/>
          </a:xfrm>
          <a:prstGeom prst="bentConnector3">
            <a:avLst>
              <a:gd name="adj1" fmla="val 716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312F18-5AC3-4E67-A034-4F73344BA29D}"/>
              </a:ext>
            </a:extLst>
          </p:cNvPr>
          <p:cNvCxnSpPr>
            <a:cxnSpLocks/>
          </p:cNvCxnSpPr>
          <p:nvPr/>
        </p:nvCxnSpPr>
        <p:spPr>
          <a:xfrm flipV="1">
            <a:off x="609873" y="805077"/>
            <a:ext cx="0" cy="42134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C28566-350F-489B-BF5E-4619F3858261}"/>
              </a:ext>
            </a:extLst>
          </p:cNvPr>
          <p:cNvCxnSpPr>
            <a:cxnSpLocks/>
          </p:cNvCxnSpPr>
          <p:nvPr/>
        </p:nvCxnSpPr>
        <p:spPr>
          <a:xfrm>
            <a:off x="609873" y="820882"/>
            <a:ext cx="56243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4EC3C9-D258-457B-B725-51A49EB87731}"/>
              </a:ext>
            </a:extLst>
          </p:cNvPr>
          <p:cNvSpPr txBox="1"/>
          <p:nvPr/>
        </p:nvSpPr>
        <p:spPr>
          <a:xfrm>
            <a:off x="1123323" y="654466"/>
            <a:ext cx="4499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Prevention of antimicrobial resistance </a:t>
            </a:r>
          </a:p>
        </p:txBody>
      </p:sp>
    </p:spTree>
    <p:extLst>
      <p:ext uri="{BB962C8B-B14F-4D97-AF65-F5344CB8AC3E}">
        <p14:creationId xmlns:p14="http://schemas.microsoft.com/office/powerpoint/2010/main" val="225431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B5E7-2CCC-4F7C-AD25-96E9109E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Immunization Generates Large Economic Gains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AC247-35AC-44AE-89D7-30D078245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4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0E217-8884-4A26-845D-1054F6325926}"/>
              </a:ext>
            </a:extLst>
          </p:cNvPr>
          <p:cNvSpPr txBox="1"/>
          <p:nvPr/>
        </p:nvSpPr>
        <p:spPr>
          <a:xfrm>
            <a:off x="457200" y="1135823"/>
            <a:ext cx="825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 on investment analyses quantify the benefits of immunization in monetary terms.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0ABF9-7565-480C-BF69-D8084962988D}"/>
              </a:ext>
            </a:extLst>
          </p:cNvPr>
          <p:cNvSpPr txBox="1"/>
          <p:nvPr/>
        </p:nvSpPr>
        <p:spPr>
          <a:xfrm>
            <a:off x="539883" y="1956963"/>
            <a:ext cx="4294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Recent work shows that every $1 invested in immunization brings an estimated…</a:t>
            </a:r>
            <a:endParaRPr lang="en-US" b="1" dirty="0">
              <a:solidFill>
                <a:schemeClr val="accent2"/>
              </a:solidFill>
              <a:latin typeface="Museo Sans 500" panose="02000000000000000000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5F6B6B-5C88-416C-8C18-4990BC2A2F22}"/>
              </a:ext>
            </a:extLst>
          </p:cNvPr>
          <p:cNvCxnSpPr/>
          <p:nvPr/>
        </p:nvCxnSpPr>
        <p:spPr>
          <a:xfrm>
            <a:off x="539883" y="1867401"/>
            <a:ext cx="8322014" cy="1610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604EC9-A265-49A5-B7F2-5F3F66B8A3B5}"/>
              </a:ext>
            </a:extLst>
          </p:cNvPr>
          <p:cNvSpPr txBox="1"/>
          <p:nvPr/>
        </p:nvSpPr>
        <p:spPr>
          <a:xfrm>
            <a:off x="434706" y="2880293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useo Sans 700" panose="02000000000000000000" pitchFamily="50" charset="0"/>
              </a:rPr>
              <a:t>$16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80657-1CEF-43B5-BA17-DA6D5D9AD35C}"/>
              </a:ext>
            </a:extLst>
          </p:cNvPr>
          <p:cNvSpPr txBox="1"/>
          <p:nvPr/>
        </p:nvSpPr>
        <p:spPr>
          <a:xfrm>
            <a:off x="2013821" y="3035258"/>
            <a:ext cx="253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 benefits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626916-F9DF-4914-9E92-E7FE3FC5E517}"/>
              </a:ext>
            </a:extLst>
          </p:cNvPr>
          <p:cNvCxnSpPr/>
          <p:nvPr/>
        </p:nvCxnSpPr>
        <p:spPr>
          <a:xfrm>
            <a:off x="4957459" y="1949868"/>
            <a:ext cx="0" cy="372968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Merge 13">
            <a:extLst>
              <a:ext uri="{FF2B5EF4-FFF2-40B4-BE49-F238E27FC236}">
                <a16:creationId xmlns:a16="http://schemas.microsoft.com/office/drawing/2014/main" id="{C5D4278E-CF68-4414-AB8C-B771178CC650}"/>
              </a:ext>
            </a:extLst>
          </p:cNvPr>
          <p:cNvSpPr/>
          <p:nvPr/>
        </p:nvSpPr>
        <p:spPr>
          <a:xfrm>
            <a:off x="1053017" y="3825624"/>
            <a:ext cx="2918298" cy="496753"/>
          </a:xfrm>
          <a:prstGeom prst="flowChartMerg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EAEF749-7CF7-4375-B282-575A2D517884}"/>
              </a:ext>
            </a:extLst>
          </p:cNvPr>
          <p:cNvSpPr/>
          <p:nvPr/>
        </p:nvSpPr>
        <p:spPr>
          <a:xfrm>
            <a:off x="535832" y="4412474"/>
            <a:ext cx="4191810" cy="12980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These analyses show that immunization is an excellent investment.  Comparative analyses show that immunization is one of the development investments with the best value for money.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0C157-2B4B-47D2-B63D-FE6139ACA2A4}"/>
              </a:ext>
            </a:extLst>
          </p:cNvPr>
          <p:cNvSpPr txBox="1"/>
          <p:nvPr/>
        </p:nvSpPr>
        <p:spPr>
          <a:xfrm>
            <a:off x="5083920" y="1981123"/>
            <a:ext cx="37779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returns on investment are made up of: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Savings in treatment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Savings in costs of seeking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Averted losses in caretaker wages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Averted losses in productivity from illness and premature death</a:t>
            </a:r>
          </a:p>
          <a:p>
            <a:pPr lvl="1"/>
            <a:endParaRPr lang="en-US" dirty="0"/>
          </a:p>
          <a:p>
            <a:r>
              <a:rPr lang="en-US" dirty="0"/>
              <a:t>The largest gains are in productivity.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CF4F05-CBD7-4D97-8429-DD04A1393A8C}"/>
              </a:ext>
            </a:extLst>
          </p:cNvPr>
          <p:cNvSpPr txBox="1"/>
          <p:nvPr/>
        </p:nvSpPr>
        <p:spPr>
          <a:xfrm>
            <a:off x="1847605" y="6106096"/>
            <a:ext cx="6737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Source:  Ozawa et al. Return on Investment from Childhood Immunizations in Low- and Middle-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Income Countries, 2011-20, Health Affairs, February 2016.</a:t>
            </a:r>
          </a:p>
        </p:txBody>
      </p:sp>
      <p:sp>
        <p:nvSpPr>
          <p:cNvPr id="17" name="Star: 6 Points 16">
            <a:extLst>
              <a:ext uri="{FF2B5EF4-FFF2-40B4-BE49-F238E27FC236}">
                <a16:creationId xmlns:a16="http://schemas.microsoft.com/office/drawing/2014/main" id="{3B79315A-4E3D-40FE-929A-C675C2918281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369191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94E2-470C-4A7D-9CB1-8B37CF0B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#2 Immunization strengthens children’s </a:t>
            </a:r>
            <a:br>
              <a:rPr lang="en-US" dirty="0"/>
            </a:br>
            <a:r>
              <a:rPr lang="en-US" dirty="0"/>
              <a:t>educational prospects and cognitive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9FD14-771E-4073-9004-1C04AA2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2192"/>
            <a:ext cx="8229600" cy="41052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Growing body of evidence shows that:</a:t>
            </a:r>
          </a:p>
          <a:p>
            <a:r>
              <a:rPr lang="en-US" dirty="0"/>
              <a:t>Immunized children miss less school</a:t>
            </a:r>
          </a:p>
          <a:p>
            <a:r>
              <a:rPr lang="en-US" dirty="0"/>
              <a:t>Recurring vaccine-preventable infections can cause children to delay their start of school, stunt their physical development, and impair their cognitive development</a:t>
            </a:r>
          </a:p>
          <a:p>
            <a:r>
              <a:rPr lang="en-US" dirty="0"/>
              <a:t>Some vaccine-preventable infections can result in long term hearing, psychosocial, and neurological disabilities</a:t>
            </a:r>
          </a:p>
          <a:p>
            <a:r>
              <a:rPr lang="en-US" dirty="0"/>
              <a:t>Children vaccinated with measles vaccine stored better on cognitive tests than unvaccinated children</a:t>
            </a:r>
          </a:p>
          <a:p>
            <a:r>
              <a:rPr lang="en-US" dirty="0"/>
              <a:t>Children whose mothers received a tetanus vaccine in pregnancy had better educational attainment than those who did not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500" dirty="0"/>
              <a:t>For more information, see: https://immunizationevidence.org/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CD9D-9A5B-401C-B423-0E402A151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5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4FB54F7-6BE9-480A-8E42-2900882893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47061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94E2-470C-4A7D-9CB1-8B37CF0B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Recap: Immunization strengthens children’s </a:t>
            </a:r>
            <a:br>
              <a:rPr lang="en-US" dirty="0"/>
            </a:br>
            <a:r>
              <a:rPr lang="en-US" dirty="0"/>
              <a:t>educational prospects and cognitive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CD9D-9A5B-401C-B423-0E402A151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6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4FB54F7-6BE9-480A-8E42-2900882893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FE341-62BB-4D3D-B6B2-BF11142C2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06" y="1473683"/>
            <a:ext cx="6733619" cy="44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3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94E2-470C-4A7D-9CB1-8B37CF0B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Immunization’s improvements in child health and </a:t>
            </a:r>
            <a:br>
              <a:rPr lang="en-US" dirty="0"/>
            </a:br>
            <a:r>
              <a:rPr lang="en-US" dirty="0"/>
              <a:t>education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→</a:t>
            </a:r>
            <a:r>
              <a:rPr lang="en-US" dirty="0"/>
              <a:t> </a:t>
            </a:r>
            <a:r>
              <a:rPr lang="en-US" b="1" dirty="0"/>
              <a:t>more earnings &amp; improved productivity </a:t>
            </a:r>
            <a:br>
              <a:rPr lang="en-US" b="1" dirty="0"/>
            </a:br>
            <a:r>
              <a:rPr lang="en-US" b="1" dirty="0"/>
              <a:t>as an adult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9FD14-771E-4073-9004-1C04AA2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6176"/>
            <a:ext cx="8229600" cy="4105247"/>
          </a:xfrm>
        </p:spPr>
        <p:txBody>
          <a:bodyPr>
            <a:normAutofit/>
          </a:bodyPr>
          <a:lstStyle/>
          <a:p>
            <a:r>
              <a:rPr lang="en-US" sz="1600" dirty="0"/>
              <a:t>The World Bank estimates that in Africa, an additional year of school yields a 12.4% in future adult earnings</a:t>
            </a:r>
          </a:p>
          <a:p>
            <a:r>
              <a:rPr lang="en-US" sz="1600" dirty="0"/>
              <a:t>Returns are highest in low and middle income countries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CD9D-9A5B-401C-B423-0E402A151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7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4FB54F7-6BE9-480A-8E42-2900882893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148A1-9DD2-40F0-A3EC-C6FEF9203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445" y="2383392"/>
            <a:ext cx="5695306" cy="37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8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28586" cy="1143000"/>
          </a:xfrm>
        </p:spPr>
        <p:txBody>
          <a:bodyPr>
            <a:normAutofit/>
          </a:bodyPr>
          <a:lstStyle/>
          <a:p>
            <a:r>
              <a:rPr lang="en-US" dirty="0"/>
              <a:t>#3 Strong Immunization Programs Are A Platform For Outbreak Prevention and Preparedness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2194"/>
            <a:ext cx="8229600" cy="4270617"/>
          </a:xfrm>
        </p:spPr>
        <p:txBody>
          <a:bodyPr>
            <a:normAutofit/>
          </a:bodyPr>
          <a:lstStyle/>
          <a:p>
            <a:r>
              <a:rPr lang="en-US" dirty="0"/>
              <a:t>Disease outbreaks have been on the rise for the past several decades and have large human and economic costs.</a:t>
            </a:r>
          </a:p>
          <a:p>
            <a:endParaRPr lang="en-US" dirty="0"/>
          </a:p>
          <a:p>
            <a:pPr lvl="1"/>
            <a:r>
              <a:rPr lang="en-US" dirty="0"/>
              <a:t>Large disease outbreaks can severely damage the economy and slow growth by hurting trade, tourism, manufacturing, transport. </a:t>
            </a:r>
          </a:p>
          <a:p>
            <a:pPr lvl="1"/>
            <a:r>
              <a:rPr lang="en-US" dirty="0"/>
              <a:t>The countries hardest hit by the 2014-15 Ebola outbreak in West Africa lost about 5% of GDP.*</a:t>
            </a:r>
          </a:p>
          <a:p>
            <a:pPr lvl="1"/>
            <a:r>
              <a:rPr lang="en-US" dirty="0"/>
              <a:t>South Korea suffered over $1b in economic losses from the MERS outbreak in 2015.*</a:t>
            </a:r>
          </a:p>
          <a:p>
            <a:pPr lvl="1"/>
            <a:r>
              <a:rPr lang="en-US" dirty="0"/>
              <a:t>Expected global losses from pandemic influenza modeled at 0.7% of global GDP.*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8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9F90B-08AA-4A92-845D-50A3A6BD3F81}"/>
              </a:ext>
            </a:extLst>
          </p:cNvPr>
          <p:cNvSpPr txBox="1"/>
          <p:nvPr/>
        </p:nvSpPr>
        <p:spPr>
          <a:xfrm>
            <a:off x="457200" y="5211201"/>
            <a:ext cx="833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</a:t>
            </a:r>
            <a:r>
              <a:rPr lang="en-US" sz="1400" dirty="0"/>
              <a:t>Reported in World Bank. 2017. From panic and neglect to investing in health security: financing pandemic preparedness at a national level. Washington, D.C. 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AEBFEAA-FEC2-4B41-BD4C-4A54195CF81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224613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45552" cy="1143000"/>
          </a:xfrm>
        </p:spPr>
        <p:txBody>
          <a:bodyPr>
            <a:normAutofit/>
          </a:bodyPr>
          <a:lstStyle/>
          <a:p>
            <a:r>
              <a:rPr lang="en-US" dirty="0"/>
              <a:t>#3 Strong Immunization Programs Are A Platform For Outbreak Prevention and preparedness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12576"/>
          </a:xfrm>
        </p:spPr>
        <p:txBody>
          <a:bodyPr>
            <a:normAutofit/>
          </a:bodyPr>
          <a:lstStyle/>
          <a:p>
            <a:r>
              <a:rPr lang="en-US" dirty="0"/>
              <a:t>Immunization can directly prevent outbreaks of some diseases, including yellow fever, cholera, meningitis, measles, and Japanese encephalitis, for which vaccines already exist. </a:t>
            </a:r>
          </a:p>
          <a:p>
            <a:endParaRPr lang="en-US" dirty="0"/>
          </a:p>
          <a:p>
            <a:r>
              <a:rPr lang="en-US" dirty="0"/>
              <a:t>Strong immunization programs allow countries to respond quickly when new vaccines against additional outbreak diseases become available. </a:t>
            </a:r>
          </a:p>
          <a:p>
            <a:endParaRPr lang="en-US" dirty="0"/>
          </a:p>
          <a:p>
            <a:r>
              <a:rPr lang="en-US" dirty="0"/>
              <a:t>Full immunization for health workers is vital. </a:t>
            </a:r>
          </a:p>
          <a:p>
            <a:endParaRPr lang="en-US" dirty="0"/>
          </a:p>
          <a:p>
            <a:r>
              <a:rPr lang="en-US" dirty="0"/>
              <a:t>Epidemic preparedness plans, public health communications, and infectious disease surveillance also critically important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9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7AD3830-933B-4411-B370-D7D79ECFBF8C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19743715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4D_StandardTemplate_MAC">
  <a:themeElements>
    <a:clrScheme name="LNCT Theme">
      <a:dk1>
        <a:srgbClr val="313231"/>
      </a:dk1>
      <a:lt1>
        <a:srgbClr val="F7F7F7"/>
      </a:lt1>
      <a:dk2>
        <a:srgbClr val="BFBFBF"/>
      </a:dk2>
      <a:lt2>
        <a:srgbClr val="FFFFFF"/>
      </a:lt2>
      <a:accent1>
        <a:srgbClr val="A80A4B"/>
      </a:accent1>
      <a:accent2>
        <a:srgbClr val="E47D25"/>
      </a:accent2>
      <a:accent3>
        <a:srgbClr val="636466"/>
      </a:accent3>
      <a:accent4>
        <a:srgbClr val="313231"/>
      </a:accent4>
      <a:accent5>
        <a:srgbClr val="FC000B"/>
      </a:accent5>
      <a:accent6>
        <a:srgbClr val="BDC5C7"/>
      </a:accent6>
      <a:hlink>
        <a:srgbClr val="E47D25"/>
      </a:hlink>
      <a:folHlink>
        <a:srgbClr val="A75E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7C27743072DFDD458C10732A45EA6922" ma:contentTypeVersion="18" ma:contentTypeDescription="Create a new document." ma:contentTypeScope="" ma:versionID="c6561534dfdc9b7886528db40cafc27d">
  <xsd:schema xmlns:xsd="http://www.w3.org/2001/XMLSchema" xmlns:xs="http://www.w3.org/2001/XMLSchema" xmlns:p="http://schemas.microsoft.com/office/2006/metadata/properties" xmlns:ns1="http://schemas.microsoft.com/sharepoint/v3" xmlns:ns2="2af4539b-39f3-4771-ac1a-16de5a20c394" xmlns:ns3="768c69c3-fa35-427a-bd39-62ed8a1a923f" targetNamespace="http://schemas.microsoft.com/office/2006/metadata/properties" ma:root="true" ma:fieldsID="79f9ffad7407983900b851270c6c0e65" ns1:_="" ns2:_="" ns3:_="">
    <xsd:import namespace="http://schemas.microsoft.com/sharepoint/v3"/>
    <xsd:import namespace="2af4539b-39f3-4771-ac1a-16de5a20c394"/>
    <xsd:import namespace="768c69c3-fa35-427a-bd39-62ed8a1a923f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" ma:fieldId="{4d16009d-c514-44af-92aa-78db77815af5}" ma:taxonomyMulti="true" ma:sspId="99a65aa6-ac8d-46e4-9aa8-b40f8e8101fc" ma:termSetId="15945777-b729-482b-84e6-b6df0cc2b1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69c3-fa35-427a-bd39-62ed8a1a9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kd16009dc51444af92aa78db77815af5 xmlns="2af4539b-39f3-4771-ac1a-16de5a20c39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d8600aaf-13ee-4a11-996f-f272b3ac4916</TermId>
        </TermInfo>
      </Terms>
    </kd16009dc51444af92aa78db77815af5>
    <TaxCatchAll xmlns="2af4539b-39f3-4771-ac1a-16de5a20c394">
      <Value>270</Value>
    </TaxCatchAl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22DF4FB-3862-44CE-9A6B-693D610474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07C530-0F4A-422D-95CB-75A5F6E40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f4539b-39f3-4771-ac1a-16de5a20c394"/>
    <ds:schemaRef ds:uri="768c69c3-fa35-427a-bd39-62ed8a1a92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8F70BE-E4CC-4D73-8BA0-08FE658F0A94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2af4539b-39f3-4771-ac1a-16de5a20c394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768c69c3-fa35-427a-bd39-62ed8a1a923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18404</TotalTime>
  <Words>879</Words>
  <Application>Microsoft Office PowerPoint</Application>
  <PresentationFormat>On-screen Show (4:3)</PresentationFormat>
  <Paragraphs>112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Museo Sans 300</vt:lpstr>
      <vt:lpstr>Museo Sans 500</vt:lpstr>
      <vt:lpstr>Museo Sans 700</vt:lpstr>
      <vt:lpstr>Museo Slab 300</vt:lpstr>
      <vt:lpstr>Segoe UI</vt:lpstr>
      <vt:lpstr>Wingdings</vt:lpstr>
      <vt:lpstr>R4D_StandardTemplate_MAC</vt:lpstr>
      <vt:lpstr>think-cell Slide</vt:lpstr>
      <vt:lpstr>Making the Case for Investing in Immunization</vt:lpstr>
      <vt:lpstr>Purpose Of Slide Set</vt:lpstr>
      <vt:lpstr>Economic growth gains from immunization arguments in red, below</vt:lpstr>
      <vt:lpstr>#1 Immunization Generates Large Economic Gains</vt:lpstr>
      <vt:lpstr>#2 Immunization strengthens children’s  educational prospects and cognitive development</vt:lpstr>
      <vt:lpstr>Recap: Immunization strengthens children’s  educational prospects and cognitive development</vt:lpstr>
      <vt:lpstr>Immunization’s improvements in child health and  education → more earnings &amp; improved productivity  as an adult</vt:lpstr>
      <vt:lpstr>#3 Strong Immunization Programs Are A Platform For Outbreak Prevention and Preparedness (1/2)</vt:lpstr>
      <vt:lpstr>#3 Strong Immunization Programs Are A Platform For Outbreak Prevention and preparedness (2/2)</vt:lpstr>
      <vt:lpstr>Using Data To Show That Your Country’s Immunization Achieves Clear Economic Results (and more needs to be done)</vt:lpstr>
      <vt:lpstr>VoICE is an excellent source of information on the value of immunization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R4D PowerPoint Template</dc:title>
  <dc:creator>R4D17</dc:creator>
  <cp:lastModifiedBy>Christina Shaw</cp:lastModifiedBy>
  <cp:revision>352</cp:revision>
  <cp:lastPrinted>2018-04-16T21:25:53Z</cp:lastPrinted>
  <dcterms:created xsi:type="dcterms:W3CDTF">2013-09-25T20:04:22Z</dcterms:created>
  <dcterms:modified xsi:type="dcterms:W3CDTF">2020-02-21T21:35:13Z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0x010100C4C8B401AAE50B4896808F1C5415D9AD007C27743072DFDD458C10732A45EA6922</vt:lpwstr>
  </property>
  <property fmtid="{D5CDD505-2E9C-101B-9397-08002B2CF9AE}" pid="3" name="OW-Topics">
    <vt:lpwstr>270;#Communications|d8600aaf-13ee-4a11-996f-f272b3ac4916</vt:lpwstr>
  </property>
</Properties>
</file>