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9"/>
  </p:notesMasterIdLst>
  <p:handoutMasterIdLst>
    <p:handoutMasterId r:id="rId20"/>
  </p:handoutMasterIdLst>
  <p:sldIdLst>
    <p:sldId id="351" r:id="rId5"/>
    <p:sldId id="305" r:id="rId6"/>
    <p:sldId id="342" r:id="rId7"/>
    <p:sldId id="292" r:id="rId8"/>
    <p:sldId id="321" r:id="rId9"/>
    <p:sldId id="322" r:id="rId10"/>
    <p:sldId id="323" r:id="rId11"/>
    <p:sldId id="324" r:id="rId12"/>
    <p:sldId id="296" r:id="rId13"/>
    <p:sldId id="295" r:id="rId14"/>
    <p:sldId id="343" r:id="rId15"/>
    <p:sldId id="327" r:id="rId16"/>
    <p:sldId id="325" r:id="rId17"/>
    <p:sldId id="347" r:id="rId18"/>
  </p:sldIdLst>
  <p:sldSz cx="9144000" cy="6858000" type="screen4x3"/>
  <p:notesSz cx="6858000" cy="9313863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/>
  <p:cmAuthor id="2" name="Meghan O'Connell" initials="MO" lastIdx="7" clrIdx="2"/>
  <p:cmAuthor id="3" name="Paul Wilson" initials="" lastIdx="28" clrIdx="3"/>
  <p:cmAuthor id="4" name="Helen Saxenian" initials="HS" lastIdx="4" clrIdx="4">
    <p:extLst>
      <p:ext uri="{19B8F6BF-5375-455C-9EA6-DF929625EA0E}">
        <p15:presenceInfo xmlns:p15="http://schemas.microsoft.com/office/powerpoint/2012/main" userId="44da638aa1a181e4" providerId="Windows Live"/>
      </p:ext>
    </p:extLst>
  </p:cmAuthor>
  <p:cmAuthor id="5" name="Author" initials="A" lastIdx="16" clrIdx="5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B63238-EE2C-4372-88F4-950DA4197C10}" v="4" dt="2020-02-21T21:36:32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5" autoAdjust="0"/>
    <p:restoredTop sz="94683" autoAdjust="0"/>
  </p:normalViewPr>
  <p:slideViewPr>
    <p:cSldViewPr snapToGrid="0"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C4B63238-EE2C-4372-88F4-950DA4197C10}"/>
    <pc:docChg chg="custSel modSld">
      <pc:chgData name="Christina Shaw" userId="14dc42a2-bfa6-4b75-b011-e3e8d16be8df" providerId="ADAL" clId="{C4B63238-EE2C-4372-88F4-950DA4197C10}" dt="2020-02-21T21:36:38.408" v="41" actId="14100"/>
      <pc:docMkLst>
        <pc:docMk/>
      </pc:docMkLst>
      <pc:sldChg chg="addSp modSp">
        <pc:chgData name="Christina Shaw" userId="14dc42a2-bfa6-4b75-b011-e3e8d16be8df" providerId="ADAL" clId="{C4B63238-EE2C-4372-88F4-950DA4197C10}" dt="2020-02-21T21:36:38.408" v="41" actId="14100"/>
        <pc:sldMkLst>
          <pc:docMk/>
          <pc:sldMk cId="2369788387" sldId="351"/>
        </pc:sldMkLst>
        <pc:spChg chg="mod">
          <ac:chgData name="Christina Shaw" userId="14dc42a2-bfa6-4b75-b011-e3e8d16be8df" providerId="ADAL" clId="{C4B63238-EE2C-4372-88F4-950DA4197C10}" dt="2020-02-21T21:35:39.547" v="1" actId="255"/>
          <ac:spMkLst>
            <pc:docMk/>
            <pc:sldMk cId="2369788387" sldId="351"/>
            <ac:spMk id="2" creationId="{00000000-0000-0000-0000-000000000000}"/>
          </ac:spMkLst>
        </pc:spChg>
        <pc:spChg chg="mod">
          <ac:chgData name="Christina Shaw" userId="14dc42a2-bfa6-4b75-b011-e3e8d16be8df" providerId="ADAL" clId="{C4B63238-EE2C-4372-88F4-950DA4197C10}" dt="2020-02-21T21:36:38.408" v="41" actId="14100"/>
          <ac:spMkLst>
            <pc:docMk/>
            <pc:sldMk cId="2369788387" sldId="351"/>
            <ac:spMk id="3" creationId="{00000000-0000-0000-0000-000000000000}"/>
          </ac:spMkLst>
        </pc:spChg>
        <pc:spChg chg="mod">
          <ac:chgData name="Christina Shaw" userId="14dc42a2-bfa6-4b75-b011-e3e8d16be8df" providerId="ADAL" clId="{C4B63238-EE2C-4372-88F4-950DA4197C10}" dt="2020-02-21T21:36:14.846" v="37" actId="1076"/>
          <ac:spMkLst>
            <pc:docMk/>
            <pc:sldMk cId="2369788387" sldId="351"/>
            <ac:spMk id="4" creationId="{00000000-0000-0000-0000-000000000000}"/>
          </ac:spMkLst>
        </pc:spChg>
        <pc:picChg chg="add mod">
          <ac:chgData name="Christina Shaw" userId="14dc42a2-bfa6-4b75-b011-e3e8d16be8df" providerId="ADAL" clId="{C4B63238-EE2C-4372-88F4-950DA4197C10}" dt="2020-02-21T21:36:32.105" v="39" actId="14826"/>
          <ac:picMkLst>
            <pc:docMk/>
            <pc:sldMk cId="2369788387" sldId="351"/>
            <ac:picMk id="6" creationId="{CCAEE85B-C5AC-4029-8705-A0CF2D34384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262"/>
            <a:ext cx="2971800" cy="467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9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68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528" y="4474630"/>
            <a:ext cx="5486400" cy="4191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7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9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83FBE-BDBE-4E27-B50F-44D4FCD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vac-gen/why.htm" TargetMode="External"/><Relationship Id="rId7" Type="http://schemas.openxmlformats.org/officeDocument/2006/relationships/hyperlink" Target="https://www.ncbi.nlm.nih.gov/pubmed/2605529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12867830" TargetMode="External"/><Relationship Id="rId5" Type="http://schemas.openxmlformats.org/officeDocument/2006/relationships/hyperlink" Target="https://www.ncbi.nlm.nih.gov/pubmed/8483621" TargetMode="External"/><Relationship Id="rId4" Type="http://schemas.openxmlformats.org/officeDocument/2006/relationships/hyperlink" Target="https://wwwnc.cdc.gov/eid/article/4/4/98-0404_articl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Autofit/>
          </a:bodyPr>
          <a:lstStyle/>
          <a:p>
            <a:r>
              <a:rPr lang="en-US" dirty="0"/>
              <a:t>Making the Case for Investing in Immunization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169" y="4391775"/>
            <a:ext cx="6085809" cy="7371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 Immunization Funding Needs to Increase (Scenarios)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/>
          </a:bodyPr>
          <a:lstStyle/>
          <a:p>
            <a:r>
              <a:rPr lang="en-US" dirty="0"/>
              <a:t>Note:  this presentation draws heavily on materials from the WHO Euro Immunization Advocacy Library and </a:t>
            </a:r>
            <a:r>
              <a:rPr lang="en-US" dirty="0" err="1"/>
              <a:t>VoICE</a:t>
            </a:r>
            <a:r>
              <a:rPr lang="en-US" dirty="0"/>
              <a:t>, The Value of Immunization Compendium of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Revised November 30 2019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EE85B-C5AC-4029-8705-A0CF2D34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2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7574" cy="1143000"/>
          </a:xfrm>
        </p:spPr>
        <p:txBody>
          <a:bodyPr/>
          <a:lstStyle/>
          <a:p>
            <a:r>
              <a:rPr lang="en-US" dirty="0"/>
              <a:t>Low Coverage Means Contagious Disease Can Spread Rapidly In The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10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" t="37023" r="-43" b="32645"/>
          <a:stretch/>
        </p:blipFill>
        <p:spPr>
          <a:xfrm>
            <a:off x="854038" y="2256145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376580" y="5301260"/>
            <a:ext cx="432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National Institute of Allergy and Infectious Diseases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2662F-7CD8-4BD9-9638-E79A1B27C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286"/>
          <a:stretch/>
        </p:blipFill>
        <p:spPr>
          <a:xfrm>
            <a:off x="457200" y="1417638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3C9679D-A5FB-4E43-8718-BA04A34981A5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78989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5784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6. Immunization programs are more than funding vaccines—we need to fully fund the operational costs of programs and delivery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511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Programs depend not only on vaccines but all the program elements to effectively deliver them and monitor progress:  </a:t>
            </a:r>
          </a:p>
          <a:p>
            <a:pPr lvl="1"/>
            <a:r>
              <a:rPr lang="en-US" dirty="0"/>
              <a:t>supply chain systems</a:t>
            </a:r>
          </a:p>
          <a:p>
            <a:pPr lvl="1"/>
            <a:r>
              <a:rPr lang="en-US" dirty="0"/>
              <a:t>monitoring and surveillance</a:t>
            </a:r>
          </a:p>
          <a:p>
            <a:pPr lvl="1"/>
            <a:r>
              <a:rPr lang="en-US" dirty="0"/>
              <a:t>planning and supportive supervision</a:t>
            </a:r>
          </a:p>
          <a:p>
            <a:pPr lvl="1"/>
            <a:r>
              <a:rPr lang="en-US" dirty="0"/>
              <a:t>staff training</a:t>
            </a:r>
          </a:p>
          <a:p>
            <a:pPr lvl="1"/>
            <a:r>
              <a:rPr lang="en-US" dirty="0"/>
              <a:t>Outreach</a:t>
            </a:r>
          </a:p>
          <a:p>
            <a:pPr lvl="1"/>
            <a:endParaRPr lang="en-US" dirty="0"/>
          </a:p>
          <a:p>
            <a:r>
              <a:rPr lang="en-US" dirty="0"/>
              <a:t>To deliver immunization services efficiently, these non-vaccine operational costs must be adequately funded as well, otherwise investments in vaccines could be wasted</a:t>
            </a:r>
          </a:p>
          <a:p>
            <a:pPr lvl="1"/>
            <a:endParaRPr lang="en-US" dirty="0"/>
          </a:p>
          <a:p>
            <a:r>
              <a:rPr lang="en-US" dirty="0"/>
              <a:t>Immunization programs depend on strong primary health care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11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2651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3B23-0D56-4FA2-A923-0ADEF571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11" y="289023"/>
            <a:ext cx="7627410" cy="807913"/>
          </a:xfrm>
        </p:spPr>
        <p:txBody>
          <a:bodyPr>
            <a:noAutofit/>
          </a:bodyPr>
          <a:lstStyle/>
          <a:p>
            <a:r>
              <a:rPr lang="en-US" sz="2200" dirty="0"/>
              <a:t>9. Presenting Evidence For Sustaining Commitment And Funding Over Time…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EFE-D95C-42B8-AA3B-D6B1277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853217"/>
            <a:ext cx="3842426" cy="384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Japan, 1979, Pertussis*</a:t>
            </a:r>
          </a:p>
          <a:p>
            <a:pPr marL="0" indent="0">
              <a:buNone/>
            </a:pPr>
            <a:r>
              <a:rPr lang="en-US" sz="1600" dirty="0"/>
              <a:t>Immunization rates fell from 80% in 1974 to 10% in 1976</a:t>
            </a:r>
          </a:p>
          <a:p>
            <a:pPr marL="0" indent="0">
              <a:buNone/>
            </a:pPr>
            <a:r>
              <a:rPr lang="en-US" sz="1600" dirty="0"/>
              <a:t>Result: 13,000 cases / 41 deaths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Former USSR, 1990-1999, Diphtheria**</a:t>
            </a:r>
          </a:p>
          <a:p>
            <a:pPr marL="0" indent="0">
              <a:buNone/>
            </a:pPr>
            <a:r>
              <a:rPr lang="en-US" sz="1600" dirty="0"/>
              <a:t>Breakdown of public health services</a:t>
            </a:r>
          </a:p>
          <a:p>
            <a:pPr marL="0" indent="0">
              <a:buNone/>
            </a:pPr>
            <a:r>
              <a:rPr lang="en-US" sz="1600" dirty="0"/>
              <a:t>Result: 150,000 cases / 5,000 deaths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Sweden, 1979-1996, Pertussis</a:t>
            </a:r>
            <a:r>
              <a:rPr lang="en-US" sz="1600" b="1" dirty="0">
                <a:latin typeface="Calibri" panose="020F0502020204030204" pitchFamily="34" charset="0"/>
              </a:rPr>
              <a:t>***</a:t>
            </a:r>
            <a:endParaRPr lang="en-US" sz="1600" b="1" dirty="0"/>
          </a:p>
          <a:p>
            <a:pPr marL="0" indent="0">
              <a:spcBef>
                <a:spcPts val="480"/>
              </a:spcBef>
              <a:buNone/>
            </a:pPr>
            <a:r>
              <a:rPr lang="en-US" sz="1600" dirty="0"/>
              <a:t>Government lapse in vaccination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Result: 60% infected before age 10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6CBEAF-B91C-40B3-99DD-D548C1EFCE86}"/>
              </a:ext>
            </a:extLst>
          </p:cNvPr>
          <p:cNvSpPr txBox="1">
            <a:spLocks/>
          </p:cNvSpPr>
          <p:nvPr/>
        </p:nvSpPr>
        <p:spPr>
          <a:xfrm>
            <a:off x="4535424" y="1853217"/>
            <a:ext cx="4007796" cy="384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en-US" sz="1600" b="0" i="0" kern="1200">
                <a:solidFill>
                  <a:srgbClr val="313231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/>
              <a:t>Ireland, 2000, Measles</a:t>
            </a:r>
            <a:r>
              <a:rPr lang="en-US" sz="1600" b="1" dirty="0">
                <a:latin typeface="Calibri" panose="020F0502020204030204" pitchFamily="34" charset="0"/>
              </a:rPr>
              <a:t>†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Vaccine refusal </a:t>
            </a:r>
          </a:p>
          <a:p>
            <a:pPr marL="0" indent="0">
              <a:buNone/>
            </a:pPr>
            <a:r>
              <a:rPr lang="en-US" sz="1600" dirty="0"/>
              <a:t>Result: 300 cases / 3 child deaths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Vietnam, 2013, </a:t>
            </a:r>
            <a:r>
              <a:rPr lang="en-US" sz="1600" b="1" dirty="0" err="1"/>
              <a:t>HepB</a:t>
            </a:r>
            <a:r>
              <a:rPr lang="en-US" sz="1600" b="1" dirty="0">
                <a:latin typeface="Calibri" panose="020F0502020204030204" pitchFamily="34" charset="0"/>
              </a:rPr>
              <a:t>‡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Coverage drop following publicity surrounding Adverse Events Following Immunization for the pentavalent vaccine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Expected result from the one year drop in coverage: In the 2013 birth cohort, more than 17,000 future deaths from chronic hepatitis B infection (liver cancer, liver cirrhosis) and more than 90,000 chronic infections.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9C8E-43AB-404F-905A-A41257095F8A}"/>
              </a:ext>
            </a:extLst>
          </p:cNvPr>
          <p:cNvSpPr txBox="1"/>
          <p:nvPr/>
        </p:nvSpPr>
        <p:spPr>
          <a:xfrm>
            <a:off x="2082906" y="6173312"/>
            <a:ext cx="3296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 </a:t>
            </a:r>
            <a:r>
              <a:rPr lang="en-US" sz="1000" dirty="0">
                <a:hlinkClick r:id="rId3"/>
              </a:rPr>
              <a:t>https://www.cdc.gov/vaccines/vac-gen/why.htm</a:t>
            </a:r>
            <a:endParaRPr lang="en-US" sz="1000" dirty="0"/>
          </a:p>
          <a:p>
            <a:r>
              <a:rPr lang="en-US" sz="1000" dirty="0"/>
              <a:t>** </a:t>
            </a:r>
            <a:r>
              <a:rPr lang="en-US" sz="1000" dirty="0">
                <a:hlinkClick r:id="rId4"/>
              </a:rPr>
              <a:t>https://wwwnc.cdc.gov/eid/article/4/4/98-0404_article</a:t>
            </a:r>
            <a:endParaRPr lang="en-US" sz="1000" dirty="0"/>
          </a:p>
          <a:p>
            <a:r>
              <a:rPr lang="en-US" sz="1000" b="1" dirty="0">
                <a:latin typeface="+mj-lt"/>
              </a:rPr>
              <a:t>***</a:t>
            </a:r>
            <a:r>
              <a:rPr lang="en-US" sz="1000" dirty="0">
                <a:latin typeface="+mj-lt"/>
                <a:hlinkClick r:id="rId5"/>
              </a:rPr>
              <a:t>https://www.ncbi.nlm.nih.gov/pubmed/8483621</a:t>
            </a:r>
            <a:endParaRPr lang="en-US" sz="1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6B264-0311-40F3-85F6-8BCFB13F08F9}"/>
              </a:ext>
            </a:extLst>
          </p:cNvPr>
          <p:cNvSpPr txBox="1"/>
          <p:nvPr/>
        </p:nvSpPr>
        <p:spPr>
          <a:xfrm>
            <a:off x="5554609" y="617331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</a:rPr>
              <a:t>† </a:t>
            </a:r>
            <a:r>
              <a:rPr lang="en-US" sz="1000" dirty="0">
                <a:hlinkClick r:id="rId6"/>
              </a:rPr>
              <a:t>https://www.ncbi.nlm.nih.gov/pubmed/12867830</a:t>
            </a:r>
            <a:r>
              <a:rPr lang="en-US" sz="1000" dirty="0"/>
              <a:t> </a:t>
            </a:r>
          </a:p>
          <a:p>
            <a:r>
              <a:rPr lang="en-US" sz="1000" b="1" dirty="0">
                <a:latin typeface="Calibri" panose="020F0502020204030204" pitchFamily="34" charset="0"/>
              </a:rPr>
              <a:t>‡ </a:t>
            </a:r>
            <a:r>
              <a:rPr lang="en-US" sz="1000" dirty="0">
                <a:latin typeface="+mj-lt"/>
                <a:hlinkClick r:id="rId7"/>
              </a:rPr>
              <a:t>https://www.ncbi.nlm.nih.gov/pubmed/26055296</a:t>
            </a:r>
            <a:r>
              <a:rPr lang="en-US" sz="1000" dirty="0">
                <a:latin typeface="+mj-lt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0FDE-D8D5-41C4-9985-3607DE2F898E}"/>
              </a:ext>
            </a:extLst>
          </p:cNvPr>
          <p:cNvSpPr txBox="1"/>
          <p:nvPr/>
        </p:nvSpPr>
        <p:spPr>
          <a:xfrm>
            <a:off x="491612" y="1215660"/>
            <a:ext cx="83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When programs falter, there have been dire consequences…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FF4FFD6-9AB9-49D0-A01B-922E03AA7927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69980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13955" cy="1143000"/>
          </a:xfrm>
        </p:spPr>
        <p:txBody>
          <a:bodyPr>
            <a:normAutofit/>
          </a:bodyPr>
          <a:lstStyle/>
          <a:p>
            <a:r>
              <a:rPr lang="en-US" dirty="0"/>
              <a:t>8. Presenting Evidence To Decision Makers On Vaccine Safety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3686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Vaccines are safe.</a:t>
            </a:r>
          </a:p>
          <a:p>
            <a:pPr lvl="1"/>
            <a:r>
              <a:rPr lang="en-US" dirty="0"/>
              <a:t>Licensing of a vaccine requires exhaustive evaluation and testing to make sure that it is both safe and  effective. </a:t>
            </a:r>
          </a:p>
          <a:p>
            <a:pPr lvl="1"/>
            <a:r>
              <a:rPr lang="en-US" dirty="0"/>
              <a:t>Following prequaliﬁcation and licensing, WHO continues to monitor the vaccine, and any serious side effect reported is thoroughly investigated.</a:t>
            </a:r>
          </a:p>
          <a:p>
            <a:pPr lvl="1"/>
            <a:endParaRPr lang="en-US" dirty="0"/>
          </a:p>
          <a:p>
            <a:r>
              <a:rPr lang="en-US" dirty="0"/>
              <a:t>Vaccines are still needed, even if the diseases have become uncommon.</a:t>
            </a:r>
          </a:p>
          <a:p>
            <a:endParaRPr lang="en-US" dirty="0"/>
          </a:p>
          <a:p>
            <a:r>
              <a:rPr lang="en-US" dirty="0"/>
              <a:t>Combined vaccines: </a:t>
            </a:r>
          </a:p>
          <a:p>
            <a:pPr lvl="1"/>
            <a:r>
              <a:rPr lang="en-US" dirty="0"/>
              <a:t>Save time and money through fewer clinic visits; </a:t>
            </a:r>
          </a:p>
          <a:p>
            <a:pPr lvl="1"/>
            <a:r>
              <a:rPr lang="en-US" dirty="0"/>
              <a:t>Reduce discomfort for the child through fewer injections; </a:t>
            </a:r>
          </a:p>
          <a:p>
            <a:pPr lvl="1"/>
            <a:r>
              <a:rPr lang="en-US" dirty="0"/>
              <a:t>Increase the probability that the child will receive the complete set of vaccinations according to the national schedule.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13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DB324-6CA3-4998-A028-30DA07286039}"/>
              </a:ext>
            </a:extLst>
          </p:cNvPr>
          <p:cNvSpPr txBox="1"/>
          <p:nvPr/>
        </p:nvSpPr>
        <p:spPr>
          <a:xfrm>
            <a:off x="1967789" y="6008242"/>
            <a:ext cx="631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Quoted from documents in WHO EURO’s Vaccination and Trust Library, where much more useful material is available.  See:  http://www.euro.who.int/en/health-topics/disease-prevention/vaccines-and-immunization/publications/vaccination-and-trust-library-1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0A461A2A-C6D1-421B-91D4-442C8BD0C11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4145225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r>
              <a:rPr lang="en-US" dirty="0" err="1"/>
              <a:t>VoICE</a:t>
            </a:r>
            <a:r>
              <a:rPr lang="en-US" dirty="0"/>
              <a:t> is an excellent source of information on the value of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https://immunizationevidence.org/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Easy to use and regularly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14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79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Slide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r>
              <a:rPr lang="en-US" b="1" dirty="0"/>
              <a:t>Purpose</a:t>
            </a:r>
            <a:r>
              <a:rPr lang="en-US" dirty="0"/>
              <a:t>:  to give LNCT members a set of ideas for arguments for increasing (or at least maintaining) investment in immunization</a:t>
            </a:r>
          </a:p>
          <a:p>
            <a:endParaRPr lang="en-US" dirty="0"/>
          </a:p>
          <a:p>
            <a:r>
              <a:rPr lang="en-US" dirty="0"/>
              <a:t>Some material is intentionally repeated because it can be used for different arguments</a:t>
            </a:r>
          </a:p>
          <a:p>
            <a:endParaRPr lang="en-US" dirty="0"/>
          </a:p>
          <a:p>
            <a:r>
              <a:rPr lang="en-US" dirty="0"/>
              <a:t>Slides are intended to be picked out and adapted for different audiences (for example, MOF, Parliamentarians, others) and contexts</a:t>
            </a:r>
          </a:p>
          <a:p>
            <a:endParaRPr lang="en-US" dirty="0"/>
          </a:p>
          <a:p>
            <a:r>
              <a:rPr lang="en-US" b="1" dirty="0"/>
              <a:t>Your input needed</a:t>
            </a:r>
            <a:r>
              <a:rPr lang="en-US" dirty="0"/>
              <a:t>: is this helpful?  Can it be improved to be more useful to your needs and your work?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95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62122-9715-45BF-AF6B-8197EC9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Scenarios That May Benefit From Specific Messages To Support Investment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57422-7D7E-4578-A29C-6698088C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3975"/>
            <a:ext cx="8229600" cy="39502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 Presenting Gavi transition requirements to decision makers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Presenting cold chain investment requirements to decision makers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Presenting evidence for a new vaccine introduction to decision makers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4. Presenting evidence for release of budget for vaccine procurement in a timely way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5. Presenting evidence to decision makers on the need for increased funding to improve coverage/ equity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6. Presenting evidence to adequately fund non-vaccine delivery costs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Presenting evidence for sustained commitment and funding over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8. Presenting evidence to decision makers on vaccine safety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1705D-2CA3-4D85-A704-FFADC959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3</a:t>
            </a:fld>
            <a:r>
              <a:rPr lang="en-US">
                <a:latin typeface="Arial"/>
                <a:cs typeface="Arial"/>
              </a:rPr>
              <a:t> | www.lnct.global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2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0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1. Presenting Gavi Transition Requirements to </a:t>
            </a:r>
            <a:br>
              <a:rPr lang="en-US" dirty="0"/>
            </a:br>
            <a:r>
              <a:rPr lang="en-US" dirty="0"/>
              <a:t>Decision Makers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056"/>
            <a:ext cx="8229600" cy="42943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Gavi transition requires a rapid increase in government co-financing </a:t>
            </a:r>
            <a:r>
              <a:rPr lang="en-US" i="1" dirty="0"/>
              <a:t>{modify as appropriate for your country situation}</a:t>
            </a:r>
          </a:p>
          <a:p>
            <a:endParaRPr lang="en-US" dirty="0"/>
          </a:p>
          <a:p>
            <a:r>
              <a:rPr lang="en-US" dirty="0"/>
              <a:t>Transition is determined by Gavi’s eligibility policy: timeline not negotiable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Gavi support has helped country introduce X life-saving vaccines</a:t>
            </a:r>
          </a:p>
          <a:p>
            <a:endParaRPr lang="en-US" dirty="0"/>
          </a:p>
          <a:p>
            <a:r>
              <a:rPr lang="en-US" dirty="0"/>
              <a:t>These vaccines have a high return on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Dropping a vaccine from the current schedule would have negative, potentially more costly, health and economic consequences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Coverage and equity needs to be maintained or increased, which will require additional resources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Show projected budget requirements over the next few years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4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E0BCB324-0494-41FA-938E-A18FE3DC62CB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71233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/>
          </a:bodyPr>
          <a:lstStyle/>
          <a:p>
            <a:r>
              <a:rPr lang="en-US" dirty="0"/>
              <a:t>2. Presenting Cold Chain Investment Requirements </a:t>
            </a:r>
            <a:br>
              <a:rPr lang="en-US" dirty="0"/>
            </a:br>
            <a:r>
              <a:rPr lang="en-US" dirty="0"/>
              <a:t>to Decision Makers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58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have requested $$ in 2018 and $$ in 2019 for investments in cold chain. Modernizing our cold chain with high performing equipment will (</a:t>
            </a:r>
            <a:r>
              <a:rPr lang="en-US" i="1" dirty="0"/>
              <a:t>modify as appropriate</a:t>
            </a:r>
            <a:r>
              <a:rPr lang="en-US" dirty="0"/>
              <a:t>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 the running costs, by reducing reliance on kerosene, replaceable solar batteries, and ice packs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Safeguard our investment in immunization by </a:t>
            </a:r>
            <a:r>
              <a:rPr lang="en-US" dirty="0"/>
              <a:t>reducing vaccine wastage (unreliable cold chain equipment exposes vaccines to excessive heat/ freezing leading to costly wastage)</a:t>
            </a:r>
          </a:p>
          <a:p>
            <a:endParaRPr lang="en-US" dirty="0"/>
          </a:p>
          <a:p>
            <a:r>
              <a:rPr lang="en-US" dirty="0"/>
              <a:t>Help improve coverage and equity. New passive cooling technologies will extend the geographic reach of our cold chain, enabling remote facilities to store vaccines safely.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F251D92-CA97-4346-B798-91EEA01FEC2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72513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694" cy="1143000"/>
          </a:xfrm>
        </p:spPr>
        <p:txBody>
          <a:bodyPr>
            <a:normAutofit/>
          </a:bodyPr>
          <a:lstStyle/>
          <a:p>
            <a:r>
              <a:rPr lang="en-US" dirty="0"/>
              <a:t>3. Presenting Evidence For A New Vaccine Introduction To Decision Makers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101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XX vaccine will reduce morbidity and mortality by YY and ZZ</a:t>
            </a:r>
          </a:p>
          <a:p>
            <a:endParaRPr lang="en-US" dirty="0"/>
          </a:p>
          <a:p>
            <a:r>
              <a:rPr lang="en-US" dirty="0"/>
              <a:t>XX vaccine will save $$$ annually in terms of reduced outpatient visits and hospitalizations</a:t>
            </a:r>
          </a:p>
          <a:p>
            <a:endParaRPr lang="en-US" dirty="0"/>
          </a:p>
          <a:p>
            <a:r>
              <a:rPr lang="en-US" dirty="0"/>
              <a:t>Our analysis indicates that the vaccine is highly cost-effective</a:t>
            </a:r>
          </a:p>
          <a:p>
            <a:endParaRPr lang="en-US" dirty="0"/>
          </a:p>
          <a:p>
            <a:r>
              <a:rPr lang="en-US" dirty="0"/>
              <a:t>XX vaccine will boost economic growth by improving productivity</a:t>
            </a:r>
          </a:p>
          <a:p>
            <a:endParaRPr lang="en-US" dirty="0"/>
          </a:p>
          <a:p>
            <a:r>
              <a:rPr lang="en-US" dirty="0"/>
              <a:t>XX vaccine is recommended by our National Immunization Technical Advisory Group and WHO</a:t>
            </a:r>
          </a:p>
          <a:p>
            <a:endParaRPr lang="en-US" dirty="0"/>
          </a:p>
          <a:p>
            <a:r>
              <a:rPr lang="en-US" dirty="0"/>
              <a:t>Our neighboring countries ____ and ____ have already introduced this vaccine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6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A22F2EE-F0F4-488E-8F29-966F00476F7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00475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r>
              <a:rPr lang="en-US" dirty="0"/>
              <a:t>4. Presenting Evidence For Release Of Budget For Vaccine Procurement In A Timely Way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44173"/>
          </a:xfrm>
        </p:spPr>
        <p:txBody>
          <a:bodyPr>
            <a:normAutofit/>
          </a:bodyPr>
          <a:lstStyle/>
          <a:p>
            <a:r>
              <a:rPr lang="en-US" dirty="0"/>
              <a:t>Vaccine procurement needs to be planned well in advance.</a:t>
            </a:r>
          </a:p>
          <a:p>
            <a:endParaRPr lang="en-US" dirty="0"/>
          </a:p>
          <a:p>
            <a:r>
              <a:rPr lang="en-US" dirty="0"/>
              <a:t>UNICEF Procurement Services requires prepayment before orders will be placed.</a:t>
            </a:r>
          </a:p>
          <a:p>
            <a:endParaRPr lang="en-US" dirty="0"/>
          </a:p>
          <a:p>
            <a:r>
              <a:rPr lang="en-US" dirty="0"/>
              <a:t>Delays in the release of funds can lead to interruptions in supply, putting children at risk of vaccine-preventable diseases.</a:t>
            </a:r>
          </a:p>
          <a:p>
            <a:endParaRPr lang="en-US" dirty="0"/>
          </a:p>
          <a:p>
            <a:r>
              <a:rPr lang="en-US" dirty="0"/>
              <a:t>Releasing most of the funds for vaccine procurement by the end of the 1</a:t>
            </a:r>
            <a:r>
              <a:rPr lang="en-US" baseline="30000" dirty="0"/>
              <a:t>st</a:t>
            </a:r>
            <a:r>
              <a:rPr lang="en-US" dirty="0"/>
              <a:t> quarter of the fiscal year is best practice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7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72AE40C-C0AB-4C47-9782-D705A3CABBC6}"/>
              </a:ext>
            </a:extLst>
          </p:cNvPr>
          <p:cNvSpPr/>
          <p:nvPr/>
        </p:nvSpPr>
        <p:spPr>
          <a:xfrm>
            <a:off x="7929677" y="117579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410473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5. Presenting Evidence To Decision Makers On The Need For Increased Funding To Improve Coverage/ Equity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405261"/>
          </a:xfrm>
        </p:spPr>
        <p:txBody>
          <a:bodyPr>
            <a:normAutofit/>
          </a:bodyPr>
          <a:lstStyle/>
          <a:p>
            <a:r>
              <a:rPr lang="en-US" dirty="0"/>
              <a:t>We have pockets of low immunized groups in urban slums, among nomadic groups </a:t>
            </a:r>
            <a:r>
              <a:rPr lang="en-US" i="1" dirty="0"/>
              <a:t>{insert country specific details…}</a:t>
            </a:r>
          </a:p>
          <a:p>
            <a:endParaRPr lang="en-US" i="1" dirty="0"/>
          </a:p>
          <a:p>
            <a:r>
              <a:rPr lang="en-US" dirty="0"/>
              <a:t>To reach these populations we need: (approach will be country specific…)</a:t>
            </a:r>
          </a:p>
          <a:p>
            <a:pPr lvl="1"/>
            <a:r>
              <a:rPr lang="en-US" dirty="0"/>
              <a:t>More overall funding for primary health care?</a:t>
            </a:r>
          </a:p>
          <a:p>
            <a:pPr lvl="1"/>
            <a:r>
              <a:rPr lang="en-US" dirty="0"/>
              <a:t>More funding for new community based interventions in certain areas?</a:t>
            </a:r>
          </a:p>
          <a:p>
            <a:pPr lvl="1"/>
            <a:r>
              <a:rPr lang="en-US" dirty="0"/>
              <a:t>Cold chain upgrade…?</a:t>
            </a:r>
          </a:p>
          <a:p>
            <a:pPr lvl="1"/>
            <a:r>
              <a:rPr lang="en-US" dirty="0"/>
              <a:t>Social mobilization measures to increase demand?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8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4A7E6FE-274D-44EE-99F4-51E6B223AE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641829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20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 Need To Achieve High Coverage To Contain The Spread Of Contagious Disease: How Vaccines Protect Our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9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87" b="1179"/>
          <a:stretch/>
        </p:blipFill>
        <p:spPr>
          <a:xfrm>
            <a:off x="657716" y="2418962"/>
            <a:ext cx="8139276" cy="317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180258" y="5464077"/>
            <a:ext cx="4329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 National Institute of Allergy and Infectious Diseases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6DFC4-2956-401E-8462-17947F01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286"/>
          <a:stretch/>
        </p:blipFill>
        <p:spPr>
          <a:xfrm>
            <a:off x="388766" y="1527363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10FA85C-7476-45D7-B09C-A2503840EA6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549482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270</Value>
    </TaxCatchAl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8F70BE-E4CC-4D73-8BA0-08FE658F0A9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68c69c3-fa35-427a-bd39-62ed8a1a923f"/>
    <ds:schemaRef ds:uri="http://schemas.microsoft.com/sharepoint/v3"/>
    <ds:schemaRef ds:uri="http://purl.org/dc/terms/"/>
    <ds:schemaRef ds:uri="http://schemas.openxmlformats.org/package/2006/metadata/core-properties"/>
    <ds:schemaRef ds:uri="2af4539b-39f3-4771-ac1a-16de5a20c3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9681E7-1B05-4D2F-83FD-358893AFF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18157</TotalTime>
  <Words>1347</Words>
  <Application>Microsoft Office PowerPoint</Application>
  <PresentationFormat>On-screen Show (4:3)</PresentationFormat>
  <Paragraphs>176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Museo Sans 300</vt:lpstr>
      <vt:lpstr>Museo Slab 300</vt:lpstr>
      <vt:lpstr>Wingdings</vt:lpstr>
      <vt:lpstr>R4D_StandardTemplate_MAC</vt:lpstr>
      <vt:lpstr>think-cell Slide</vt:lpstr>
      <vt:lpstr>Making the Case for Investing in Immunization</vt:lpstr>
      <vt:lpstr>Purpose Of Slide Set</vt:lpstr>
      <vt:lpstr>Scenarios That May Benefit From Specific Messages To Support Investment </vt:lpstr>
      <vt:lpstr>1. Presenting Gavi Transition Requirements to  Decision Makers</vt:lpstr>
      <vt:lpstr>2. Presenting Cold Chain Investment Requirements  to Decision Makers</vt:lpstr>
      <vt:lpstr>3. Presenting Evidence For A New Vaccine Introduction To Decision Makers</vt:lpstr>
      <vt:lpstr>4. Presenting Evidence For Release Of Budget For Vaccine Procurement In A Timely Way</vt:lpstr>
      <vt:lpstr>5. Presenting Evidence To Decision Makers On The Need For Increased Funding To Improve Coverage/ Equity</vt:lpstr>
      <vt:lpstr>We Need To Achieve High Coverage To Contain The Spread Of Contagious Disease: How Vaccines Protect Our Population</vt:lpstr>
      <vt:lpstr>Low Coverage Means Contagious Disease Can Spread Rapidly In The Population</vt:lpstr>
      <vt:lpstr>6. Immunization programs are more than funding vaccines—we need to fully fund the operational costs of programs and delivery strategies</vt:lpstr>
      <vt:lpstr>9. Presenting Evidence For Sustaining Commitment And Funding Over Time… </vt:lpstr>
      <vt:lpstr>8. Presenting Evidence To Decision Makers On Vaccine Safety</vt:lpstr>
      <vt:lpstr>VoICE is an excellent source of information on the value of immunization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Christina Shaw</cp:lastModifiedBy>
  <cp:revision>351</cp:revision>
  <cp:lastPrinted>2018-04-16T21:25:53Z</cp:lastPrinted>
  <dcterms:created xsi:type="dcterms:W3CDTF">2013-09-25T20:04:22Z</dcterms:created>
  <dcterms:modified xsi:type="dcterms:W3CDTF">2020-02-21T21:36:45Z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>270;#Communications|d8600aaf-13ee-4a11-996f-f272b3ac4916</vt:lpwstr>
  </property>
</Properties>
</file>